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  <p:embeddedFont>
      <p:font typeface="Arial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i+w/7LQLQRpf1hIeJE075XVwsh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ArialBlack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2" type="sldNum"/>
          </p:nvPr>
        </p:nvSpPr>
        <p:spPr>
          <a:xfrm>
            <a:off x="3882815" y="8627915"/>
            <a:ext cx="2970423" cy="454184"/>
          </a:xfrm>
          <a:prstGeom prst="rect">
            <a:avLst/>
          </a:prstGeom>
          <a:noFill/>
          <a:ln>
            <a:noFill/>
          </a:ln>
        </p:spPr>
        <p:txBody>
          <a:bodyPr anchorCtr="0" anchor="b" bIns="45500" lIns="91025" spcFirstLastPara="1" rIns="91025" wrap="square" tIns="45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401638" y="682625"/>
            <a:ext cx="6051550" cy="3405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484" y="4314746"/>
            <a:ext cx="5483859" cy="408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500" lIns="91025" spcFirstLastPara="1" rIns="91025" wrap="square" tIns="4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dimensional space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success of hill climbing depends very much on the shape of the state-space land- scape: if there are few local maxima and plateaux, random-restart hill climbing will find a good solution very quickly. On the other hand, many real problems have a landscape that looks more like a widely scattered family of balding porcupines on a flat floor, with miniature porcupines living on the tip of each porcupine needle, </a:t>
            </a:r>
            <a:r>
              <a:rPr i="1" lang="en-US"/>
              <a:t>ad infinitum.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NP-hard problems typi- cally have an exponential number of local maxima to get stuck on. Despite this, a reasonably good local maximum can often be found after a small number of restarts.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:notes"/>
          <p:cNvSpPr txBox="1"/>
          <p:nvPr>
            <p:ph idx="12" type="sldNum"/>
          </p:nvPr>
        </p:nvSpPr>
        <p:spPr>
          <a:xfrm>
            <a:off x="3882815" y="8627915"/>
            <a:ext cx="2970423" cy="454184"/>
          </a:xfrm>
          <a:prstGeom prst="rect">
            <a:avLst/>
          </a:prstGeom>
          <a:noFill/>
          <a:ln>
            <a:noFill/>
          </a:ln>
        </p:spPr>
        <p:txBody>
          <a:bodyPr anchorCtr="0" anchor="b" bIns="45500" lIns="91025" spcFirstLastPara="1" rIns="91025" wrap="square" tIns="455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6:notes"/>
          <p:cNvSpPr/>
          <p:nvPr>
            <p:ph idx="2" type="sldImg"/>
          </p:nvPr>
        </p:nvSpPr>
        <p:spPr>
          <a:xfrm>
            <a:off x="401638" y="682625"/>
            <a:ext cx="6051550" cy="3405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p16:notes"/>
          <p:cNvSpPr txBox="1"/>
          <p:nvPr>
            <p:ph idx="1" type="body"/>
          </p:nvPr>
        </p:nvSpPr>
        <p:spPr>
          <a:xfrm>
            <a:off x="685484" y="4314746"/>
            <a:ext cx="5483859" cy="408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500" lIns="91025" spcFirstLastPara="1" rIns="91025" wrap="square" tIns="45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Summary of the previous steps to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Populations are continuously produced, going round the outer loop of this diagram, until the desired amount of optimisation has been achieved.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the minimax algorithm visits the rightmost node on the 2nd level, it knows that MAX can already get at least 6 from somewhere else, so when MIN offers a 5 there, the algorithm does not need to care about the rest of the nodes, 25 and -9, so it cuts them.</a:t>
            </a:r>
            <a:endParaRPr/>
          </a:p>
        </p:txBody>
      </p:sp>
      <p:sp>
        <p:nvSpPr>
          <p:cNvPr id="759" name="Google Shape;759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http://cse.unl.edu/~choueiry/S03-476-876/searchapplet/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https://courses.cs.washington.edu/courses/cse473/06sp/MazeRunnerDemo/search/applet.html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http://www.briangrinstead.com/files/astar/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http://www.cs.rmit.edu.au/AI-Search/Product/</a:t>
            </a:r>
            <a:endParaRPr/>
          </a:p>
        </p:txBody>
      </p:sp>
      <p:sp>
        <p:nvSpPr>
          <p:cNvPr id="856" name="Google Shape;856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2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2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1" type="body"/>
          </p:nvPr>
        </p:nvSpPr>
        <p:spPr>
          <a:xfrm rot="5400000">
            <a:off x="2080419" y="129382"/>
            <a:ext cx="4373563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4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3"/>
          <p:cNvSpPr txBox="1"/>
          <p:nvPr>
            <p:ph idx="1" type="body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rgbClr val="7F7F7F"/>
              </a:buClr>
              <a:buSzPts val="1700"/>
              <a:buChar char="•"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" name="Google Shape;92;p43"/>
          <p:cNvSpPr txBox="1"/>
          <p:nvPr>
            <p:ph type="title"/>
          </p:nvPr>
        </p:nvSpPr>
        <p:spPr>
          <a:xfrm>
            <a:off x="457200" y="407989"/>
            <a:ext cx="8229600" cy="868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  <a:defRPr b="1"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3" name="Google Shape;93;p43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cap="flat" cmpd="sng" w="12700">
            <a:solidFill>
              <a:srgbClr val="404040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4"/>
          <p:cNvSpPr txBox="1"/>
          <p:nvPr>
            <p:ph type="title"/>
          </p:nvPr>
        </p:nvSpPr>
        <p:spPr>
          <a:xfrm>
            <a:off x="469900" y="228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Text">
  <p:cSld name="1_Title and 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5"/>
          <p:cNvSpPr txBox="1"/>
          <p:nvPr>
            <p:ph idx="1" type="body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rgbClr val="7F7F7F"/>
              </a:buClr>
              <a:buSzPts val="1700"/>
              <a:buChar char="•"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" name="Google Shape;101;p45"/>
          <p:cNvSpPr txBox="1"/>
          <p:nvPr>
            <p:ph type="title"/>
          </p:nvPr>
        </p:nvSpPr>
        <p:spPr>
          <a:xfrm>
            <a:off x="457200" y="407989"/>
            <a:ext cx="8229600" cy="868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  <a:defRPr b="1"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" name="Google Shape;102;p45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cap="flat" cmpd="sng" w="12700">
            <a:solidFill>
              <a:srgbClr val="404040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7"/>
          <p:cNvSpPr txBox="1"/>
          <p:nvPr>
            <p:ph type="ctrTitle"/>
          </p:nvPr>
        </p:nvSpPr>
        <p:spPr>
          <a:xfrm>
            <a:off x="457200" y="228600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7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4" name="Google Shape;114;p4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7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7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8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8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4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9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 Black"/>
              <a:buNone/>
              <a:defRPr b="0" sz="72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9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4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4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0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0"/>
          <p:cNvSpPr txBox="1"/>
          <p:nvPr>
            <p:ph idx="1" type="body"/>
          </p:nvPr>
        </p:nvSpPr>
        <p:spPr>
          <a:xfrm>
            <a:off x="163068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4" name="Google Shape;134;p50"/>
          <p:cNvSpPr txBox="1"/>
          <p:nvPr>
            <p:ph idx="2" type="body"/>
          </p:nvPr>
        </p:nvSpPr>
        <p:spPr>
          <a:xfrm>
            <a:off x="509016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35" name="Google Shape;135;p5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5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0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1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1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1" name="Google Shape;141;p51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42" name="Google Shape;142;p51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43" name="Google Shape;143;p51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44" name="Google Shape;144;p5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1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2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2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3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53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4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58" name="Google Shape;158;p54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5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54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5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5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66" name="Google Shape;166;p55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67" name="Google Shape;167;p5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5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55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5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6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6"/>
          <p:cNvSpPr txBox="1"/>
          <p:nvPr>
            <p:ph idx="1" type="body"/>
          </p:nvPr>
        </p:nvSpPr>
        <p:spPr>
          <a:xfrm rot="5400000">
            <a:off x="2080419" y="129382"/>
            <a:ext cx="4373563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5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56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5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128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8"/>
          <p:cNvSpPr txBox="1"/>
          <p:nvPr>
            <p:ph idx="1" type="body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rgbClr val="7F7F7F"/>
              </a:buClr>
              <a:buSzPts val="1700"/>
              <a:buChar char="•"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58"/>
          <p:cNvSpPr txBox="1"/>
          <p:nvPr>
            <p:ph type="title"/>
          </p:nvPr>
        </p:nvSpPr>
        <p:spPr>
          <a:xfrm>
            <a:off x="457200" y="407989"/>
            <a:ext cx="8229600" cy="868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  <a:defRPr b="1"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" name="Google Shape;187;p58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cap="flat" cmpd="sng" w="12700">
            <a:solidFill>
              <a:srgbClr val="404040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9"/>
          <p:cNvSpPr txBox="1"/>
          <p:nvPr>
            <p:ph type="title"/>
          </p:nvPr>
        </p:nvSpPr>
        <p:spPr>
          <a:xfrm>
            <a:off x="469900" y="228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5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5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Text">
  <p:cSld name="1_Title an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0"/>
          <p:cNvSpPr txBox="1"/>
          <p:nvPr>
            <p:ph idx="1" type="body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None/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9250" lvl="1" marL="914400" algn="l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900"/>
              <a:buChar char="•"/>
              <a:defRPr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algn="l">
              <a:spcBef>
                <a:spcPts val="340"/>
              </a:spcBef>
              <a:spcAft>
                <a:spcPts val="0"/>
              </a:spcAft>
              <a:buClr>
                <a:srgbClr val="7F7F7F"/>
              </a:buClr>
              <a:buSzPts val="1700"/>
              <a:buChar char="•"/>
              <a:defRPr sz="1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Char char="•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Noto Sans Symbols"/>
              <a:buChar char="▪"/>
              <a:defRPr b="0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5" name="Google Shape;195;p60"/>
          <p:cNvSpPr txBox="1"/>
          <p:nvPr>
            <p:ph type="title"/>
          </p:nvPr>
        </p:nvSpPr>
        <p:spPr>
          <a:xfrm>
            <a:off x="457200" y="407989"/>
            <a:ext cx="8229600" cy="868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  <a:defRPr b="1" sz="2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60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cap="flat" cmpd="sng" w="12700">
            <a:solidFill>
              <a:srgbClr val="404040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 txBox="1"/>
          <p:nvPr>
            <p:ph type="title"/>
          </p:nvPr>
        </p:nvSpPr>
        <p:spPr>
          <a:xfrm>
            <a:off x="457200" y="1447800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 Black"/>
              <a:buNone/>
              <a:defRPr b="0" sz="72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35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" type="body"/>
          </p:nvPr>
        </p:nvSpPr>
        <p:spPr>
          <a:xfrm>
            <a:off x="163068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36"/>
          <p:cNvSpPr txBox="1"/>
          <p:nvPr>
            <p:ph idx="2" type="body"/>
          </p:nvPr>
        </p:nvSpPr>
        <p:spPr>
          <a:xfrm>
            <a:off x="509016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7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37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7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3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39"/>
          <p:cNvSpPr txBox="1"/>
          <p:nvPr>
            <p:ph idx="2" type="body"/>
          </p:nvPr>
        </p:nvSpPr>
        <p:spPr>
          <a:xfrm>
            <a:off x="457200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39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0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72" name="Google Shape;72;p40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4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40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0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1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1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6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46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4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46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46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4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6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hen@usc.edu" TargetMode="External"/><Relationship Id="rId4" Type="http://schemas.openxmlformats.org/officeDocument/2006/relationships/hyperlink" Target="mailto:shen@usc.edu" TargetMode="External"/><Relationship Id="rId5" Type="http://schemas.openxmlformats.org/officeDocument/2006/relationships/hyperlink" Target="mailto:shen@usc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toddwschneider.com/posts/traveling-salesman-with-simulated-annealing-r-and-shiny/" TargetMode="External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senspace.com/posts/computer-science-game-trees.html" TargetMode="External"/><Relationship Id="rId10" Type="http://schemas.openxmlformats.org/officeDocument/2006/relationships/hyperlink" Target="http://rednuht.org/genetic_cars_2/" TargetMode="External"/><Relationship Id="rId12" Type="http://schemas.openxmlformats.org/officeDocument/2006/relationships/hyperlink" Target="http://www.briangrinstead.com/files/asta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toddwschneider.com/posts/traveling-salesman-with-simulated-annealing-r-and-shiny/" TargetMode="External"/><Relationship Id="rId4" Type="http://schemas.openxmlformats.org/officeDocument/2006/relationships/hyperlink" Target="http://codecapsule.com/2010/04/06/simulated-annealing-traveling-salesman/" TargetMode="External"/><Relationship Id="rId9" Type="http://schemas.openxmlformats.org/officeDocument/2006/relationships/hyperlink" Target="http://rednuht.org/genetic_cars_2/" TargetMode="External"/><Relationship Id="rId5" Type="http://schemas.openxmlformats.org/officeDocument/2006/relationships/hyperlink" Target="http://www.biostat.jhsph.edu/~iruczins/teaching/misc/annealing/animation.html" TargetMode="External"/><Relationship Id="rId6" Type="http://schemas.openxmlformats.org/officeDocument/2006/relationships/hyperlink" Target="http://www.biostat.jhsph.edu/~iruczins/teaching/misc/annealing/animation.html" TargetMode="External"/><Relationship Id="rId7" Type="http://schemas.openxmlformats.org/officeDocument/2006/relationships/hyperlink" Target="http://math.hws.edu/eck/jsdemo/jsGeneticAlgorithm.html" TargetMode="External"/><Relationship Id="rId8" Type="http://schemas.openxmlformats.org/officeDocument/2006/relationships/hyperlink" Target="http://rednuht.org/genetic_walker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ctrTitle"/>
          </p:nvPr>
        </p:nvSpPr>
        <p:spPr>
          <a:xfrm>
            <a:off x="957734" y="2265834"/>
            <a:ext cx="6815425" cy="1204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 sz="4000"/>
              <a:t>Discussion Section</a:t>
            </a:r>
            <a:br>
              <a:rPr lang="en-US" sz="4000"/>
            </a:br>
            <a:r>
              <a:rPr lang="en-US" sz="4000"/>
              <a:t>(Week 3)</a:t>
            </a:r>
            <a:endParaRPr/>
          </a:p>
        </p:txBody>
      </p:sp>
      <p:sp>
        <p:nvSpPr>
          <p:cNvPr id="203" name="Google Shape;203;p1"/>
          <p:cNvSpPr txBox="1"/>
          <p:nvPr>
            <p:ph idx="1" type="subTitle"/>
          </p:nvPr>
        </p:nvSpPr>
        <p:spPr>
          <a:xfrm>
            <a:off x="797426" y="4214952"/>
            <a:ext cx="7848600" cy="803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PROF WEI-MIN SHEN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WMSHEN@</a:t>
            </a:r>
            <a:r>
              <a:rPr lang="en-US" u="sng">
                <a:solidFill>
                  <a:schemeClr val="hlink"/>
                </a:solidFill>
                <a:hlinkClick r:id="rId4"/>
              </a:rPr>
              <a:t>USC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.EDU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4" name="Google Shape;204;p1"/>
          <p:cNvSpPr txBox="1"/>
          <p:nvPr/>
        </p:nvSpPr>
        <p:spPr>
          <a:xfrm>
            <a:off x="152400" y="152400"/>
            <a:ext cx="8610600" cy="166092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35700" lIns="35700" spcFirstLastPara="1" rIns="76350" wrap="square" tIns="35700">
            <a:noAutofit/>
          </a:bodyPr>
          <a:lstStyle/>
          <a:p>
            <a:pPr indent="-6350" lvl="0" marL="635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CSCI 561 - Foundation for Artificial Intelligence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>
                <a:solidFill>
                  <a:srgbClr val="000000"/>
                </a:solidFill>
              </a:rPr>
              <a:t>Some Optimization Methods</a:t>
            </a:r>
            <a:endParaRPr sz="3100">
              <a:solidFill>
                <a:srgbClr val="000000"/>
              </a:solidFill>
            </a:endParaRPr>
          </a:p>
        </p:txBody>
      </p:sp>
      <p:sp>
        <p:nvSpPr>
          <p:cNvPr id="268" name="Google Shape;268;p10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Dynamic programming</a:t>
            </a:r>
            <a:endParaRPr/>
          </a:p>
          <a:p>
            <a:pPr indent="0" lvl="0" marL="0" rtl="0" algn="l">
              <a:spcBef>
                <a:spcPts val="972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Hill climbing</a:t>
            </a:r>
            <a:endParaRPr/>
          </a:p>
          <a:p>
            <a:pPr indent="-182880" lvl="1" marL="457200" rtl="0" algn="l">
              <a:spcBef>
                <a:spcPts val="910"/>
              </a:spcBef>
              <a:spcAft>
                <a:spcPts val="0"/>
              </a:spcAft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Idea: Use local gradient(x) to determine direction, always heads to the better</a:t>
            </a:r>
            <a:endParaRPr/>
          </a:p>
          <a:p>
            <a:pPr indent="-182880" lvl="1" marL="457200" rtl="0" algn="l">
              <a:spcBef>
                <a:spcPts val="310"/>
              </a:spcBef>
              <a:spcAft>
                <a:spcPts val="0"/>
              </a:spcAft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Pros: simple, local, incremental, no memory</a:t>
            </a:r>
            <a:endParaRPr/>
          </a:p>
          <a:p>
            <a:pPr indent="-182880" lvl="1" marL="457200" rtl="0" algn="l">
              <a:spcBef>
                <a:spcPts val="310"/>
              </a:spcBef>
              <a:spcAft>
                <a:spcPts val="0"/>
              </a:spcAft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Cons: may be trapped in local extreme</a:t>
            </a:r>
            <a:endParaRPr/>
          </a:p>
          <a:p>
            <a:pPr indent="0" lvl="0" marL="0" rtl="0" algn="l">
              <a:spcBef>
                <a:spcPts val="372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Simulated Annealing</a:t>
            </a:r>
            <a:endParaRPr/>
          </a:p>
          <a:p>
            <a:pPr indent="-182880" lvl="1" marL="457200" rtl="0" algn="l">
              <a:spcBef>
                <a:spcPts val="910"/>
              </a:spcBef>
              <a:spcAft>
                <a:spcPts val="0"/>
              </a:spcAft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Ideas: long and random jumps when temperature is high</a:t>
            </a:r>
            <a:endParaRPr/>
          </a:p>
          <a:p>
            <a:pPr indent="-182880" lvl="1" marL="457200" rtl="0" algn="l">
              <a:spcBef>
                <a:spcPts val="310"/>
              </a:spcBef>
              <a:spcAft>
                <a:spcPts val="0"/>
              </a:spcAft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Pros: may avoid local extreme</a:t>
            </a:r>
            <a:endParaRPr/>
          </a:p>
          <a:p>
            <a:pPr indent="-182880" lvl="1" marL="457200" rtl="0" algn="l">
              <a:spcBef>
                <a:spcPts val="310"/>
              </a:spcBef>
              <a:spcAft>
                <a:spcPts val="0"/>
              </a:spcAft>
              <a:buSzPct val="100000"/>
              <a:buChar char="•"/>
            </a:pPr>
            <a:r>
              <a:rPr lang="en-US">
                <a:solidFill>
                  <a:srgbClr val="000000"/>
                </a:solidFill>
              </a:rPr>
              <a:t>Cons: expensive, not always find x*,</a:t>
            </a:r>
            <a:endParaRPr/>
          </a:p>
          <a:p>
            <a:pPr indent="0" lvl="0" marL="0" rtl="0" algn="l">
              <a:spcBef>
                <a:spcPts val="372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Genetic algorithms</a:t>
            </a:r>
            <a:endParaRPr/>
          </a:p>
          <a:p>
            <a:pPr indent="0" lvl="0" marL="0" rtl="0" algn="l">
              <a:spcBef>
                <a:spcPts val="972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Sampling techniques (e.g., random walks)</a:t>
            </a:r>
            <a:endParaRPr/>
          </a:p>
          <a:p>
            <a:pPr indent="0" lvl="0" marL="0" rtl="0" algn="l">
              <a:spcBef>
                <a:spcPts val="972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Online (incremental) search</a:t>
            </a:r>
            <a:endParaRPr/>
          </a:p>
          <a:p>
            <a:pPr indent="0" lvl="0" marL="0" rtl="0" algn="l">
              <a:spcBef>
                <a:spcPts val="972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Non-stationary search techniques</a:t>
            </a:r>
            <a:endParaRPr/>
          </a:p>
          <a:p>
            <a:pPr indent="0" lvl="0" marL="0" rtl="0" algn="l">
              <a:spcBef>
                <a:spcPts val="972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Many more “new” methods are being invented as we speak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</a:pPr>
            <a:r>
              <a:rPr lang="en-US" sz="2400">
                <a:solidFill>
                  <a:srgbClr val="000000"/>
                </a:solidFill>
              </a:rPr>
              <a:t>Dynamic Programming for Optimization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400">
                <a:solidFill>
                  <a:srgbClr val="000000"/>
                </a:solidFill>
              </a:rPr>
              <a:t>(see ALFE 6.1.1) </a:t>
            </a:r>
            <a:endParaRPr/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794" y="1269660"/>
            <a:ext cx="6901295" cy="215934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 txBox="1"/>
          <p:nvPr/>
        </p:nvSpPr>
        <p:spPr>
          <a:xfrm>
            <a:off x="991915" y="3723463"/>
            <a:ext cx="68836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 x is a state, but f(x) is about the most rewarding path </a:t>
            </a:r>
            <a:b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from x to a goal sate</a:t>
            </a:r>
            <a:endParaRPr/>
          </a:p>
        </p:txBody>
      </p:sp>
      <p:pic>
        <p:nvPicPr>
          <p:cNvPr id="276" name="Google Shape;2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1289" y="5369122"/>
            <a:ext cx="5303106" cy="45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7941" y="4476318"/>
            <a:ext cx="6484148" cy="802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12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Iterative Improvement</a:t>
            </a:r>
            <a:endParaRPr/>
          </a:p>
        </p:txBody>
      </p:sp>
      <p:sp>
        <p:nvSpPr>
          <p:cNvPr id="284" name="Google Shape;284;p12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In many optimization problems, </a:t>
            </a:r>
            <a:r>
              <a:rPr lang="en-US" sz="1800">
                <a:solidFill>
                  <a:srgbClr val="0066FF"/>
                </a:solidFill>
              </a:rPr>
              <a:t>path</a:t>
            </a:r>
            <a:r>
              <a:rPr lang="en-US" sz="1800"/>
              <a:t> is irrelevant;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	the goal state itself is the solution.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Then, state space = space of “</a:t>
            </a:r>
            <a:r>
              <a:rPr lang="en-US" sz="1800">
                <a:solidFill>
                  <a:srgbClr val="0066FF"/>
                </a:solidFill>
              </a:rPr>
              <a:t>complete</a:t>
            </a:r>
            <a:r>
              <a:rPr lang="en-US" sz="1800"/>
              <a:t>” configurations.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	Algorithm goal: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		- find optimal configuration (e.g., TSP), or,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		- find configuration satisfying constraints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/>
              <a:t>			(e.g., n-queens)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In such cases, can use </a:t>
            </a:r>
            <a:r>
              <a:rPr lang="en-US" sz="1800">
                <a:solidFill>
                  <a:schemeClr val="hlink"/>
                </a:solidFill>
              </a:rPr>
              <a:t>iterative improvement algorithms</a:t>
            </a:r>
            <a:r>
              <a:rPr lang="en-US" sz="1800"/>
              <a:t>: keep a single “</a:t>
            </a:r>
            <a:r>
              <a:rPr lang="en-US" sz="1800">
                <a:solidFill>
                  <a:srgbClr val="0066FF"/>
                </a:solidFill>
              </a:rPr>
              <a:t>current</a:t>
            </a:r>
            <a:r>
              <a:rPr lang="en-US" sz="1800"/>
              <a:t>” state, and try to improve it.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/>
          <p:nvPr>
            <p:ph type="title"/>
          </p:nvPr>
        </p:nvSpPr>
        <p:spPr>
          <a:xfrm>
            <a:off x="355600" y="1426369"/>
            <a:ext cx="4400550" cy="6977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 Black"/>
              <a:buNone/>
            </a:pPr>
            <a:r>
              <a:rPr lang="en-US">
                <a:solidFill>
                  <a:srgbClr val="000000"/>
                </a:solidFill>
              </a:rPr>
              <a:t>Hill Climbing</a:t>
            </a:r>
            <a:endParaRPr/>
          </a:p>
        </p:txBody>
      </p:sp>
      <p:sp>
        <p:nvSpPr>
          <p:cNvPr id="291" name="Google Shape;291;p13"/>
          <p:cNvSpPr txBox="1"/>
          <p:nvPr>
            <p:ph idx="1" type="body"/>
          </p:nvPr>
        </p:nvSpPr>
        <p:spPr>
          <a:xfrm>
            <a:off x="457201" y="3048000"/>
            <a:ext cx="8272805" cy="2703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Move continuously in the direction of increasing value</a:t>
            </a:r>
            <a:endParaRPr/>
          </a:p>
          <a:p>
            <a:pPr indent="-190500" lvl="1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Go to best successor of current state, based on evaluation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If more than one best successor, pick randomly among them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5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Terminate when reach a peak</a:t>
            </a:r>
            <a:endParaRPr/>
          </a:p>
          <a:p>
            <a:pPr indent="-190500" lvl="1" marL="457200" rtl="0" algn="l">
              <a:lnSpc>
                <a:spcPct val="90000"/>
              </a:lnSpc>
              <a:spcBef>
                <a:spcPts val="10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May only find a </a:t>
            </a: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local maximum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This form of hill climbing is also referred to as</a:t>
            </a:r>
            <a:endParaRPr/>
          </a:p>
          <a:p>
            <a:pPr indent="-190500" lvl="1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Steepest-ascent hill climbing</a:t>
            </a:r>
            <a:endParaRPr/>
          </a:p>
          <a:p>
            <a:pPr indent="-19050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Greedy local search</a:t>
            </a:r>
            <a:endParaRPr/>
          </a:p>
          <a:p>
            <a:pPr indent="-19050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Continuous analogue is</a:t>
            </a:r>
            <a:r>
              <a:rPr i="1" lang="en-US" sz="1400">
                <a:latin typeface="Arial"/>
                <a:ea typeface="Arial"/>
                <a:cs typeface="Arial"/>
                <a:sym typeface="Arial"/>
              </a:rPr>
              <a:t> gradient ascent</a:t>
            </a:r>
            <a:endParaRPr/>
          </a:p>
        </p:txBody>
      </p:sp>
      <p:pic>
        <p:nvPicPr>
          <p:cNvPr id="292" name="Google Shape;2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971551"/>
            <a:ext cx="4524300" cy="21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/>
          <p:nvPr>
            <p:ph type="title"/>
          </p:nvPr>
        </p:nvSpPr>
        <p:spPr>
          <a:xfrm>
            <a:off x="457200" y="165046"/>
            <a:ext cx="7754368" cy="7226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64"/>
              <a:buFont typeface="Arial Black"/>
              <a:buNone/>
            </a:pPr>
            <a:r>
              <a:rPr lang="en-US" sz="3564"/>
              <a:t>Hill Climbing</a:t>
            </a:r>
            <a:endParaRPr/>
          </a:p>
        </p:txBody>
      </p:sp>
      <p:sp>
        <p:nvSpPr>
          <p:cNvPr id="298" name="Google Shape;298;p14"/>
          <p:cNvSpPr txBox="1"/>
          <p:nvPr>
            <p:ph idx="1" type="body"/>
          </p:nvPr>
        </p:nvSpPr>
        <p:spPr>
          <a:xfrm>
            <a:off x="406400" y="986327"/>
            <a:ext cx="8382000" cy="4546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What are the advantages and disadvantages of classical hill-climbing?  </a:t>
            </a:r>
            <a:endParaRPr/>
          </a:p>
          <a:p>
            <a:pPr indent="-17780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Can you think of real-world examples where hill-climbing would be particularly good?  </a:t>
            </a:r>
            <a:endParaRPr/>
          </a:p>
          <a:p>
            <a:pPr indent="0" lvl="0" marL="0" rtl="0" algn="l"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177800" lvl="0" marL="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What about bad? </a:t>
            </a:r>
            <a:endParaRPr/>
          </a:p>
        </p:txBody>
      </p:sp>
      <p:sp>
        <p:nvSpPr>
          <p:cNvPr id="299" name="Google Shape;299;p14"/>
          <p:cNvSpPr txBox="1"/>
          <p:nvPr>
            <p:ph idx="4294967295" type="sldNum"/>
          </p:nvPr>
        </p:nvSpPr>
        <p:spPr>
          <a:xfrm rot="-5400000">
            <a:off x="8748409" y="6370557"/>
            <a:ext cx="273657" cy="43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</a:rPr>
              <a:t>‹#›</a:t>
            </a:fld>
            <a:endParaRPr/>
          </a:p>
        </p:txBody>
      </p:sp>
      <p:sp>
        <p:nvSpPr>
          <p:cNvPr id="300" name="Google Shape;300;p14"/>
          <p:cNvSpPr/>
          <p:nvPr/>
        </p:nvSpPr>
        <p:spPr>
          <a:xfrm>
            <a:off x="3910098" y="3496735"/>
            <a:ext cx="4993861" cy="2252132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st="230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14"/>
          <p:cNvGrpSpPr/>
          <p:nvPr/>
        </p:nvGrpSpPr>
        <p:grpSpPr>
          <a:xfrm>
            <a:off x="3910098" y="3496735"/>
            <a:ext cx="4993862" cy="2252133"/>
            <a:chOff x="0" y="0"/>
            <a:chExt cx="4993860" cy="2252132"/>
          </a:xfrm>
        </p:grpSpPr>
        <p:sp>
          <p:nvSpPr>
            <p:cNvPr id="302" name="Google Shape;302;p14"/>
            <p:cNvSpPr/>
            <p:nvPr/>
          </p:nvSpPr>
          <p:spPr>
            <a:xfrm>
              <a:off x="0" y="0"/>
              <a:ext cx="4993860" cy="22521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7.tif" id="303" name="Google Shape;30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4993860" cy="22521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icture 4" id="304" name="Google Shape;3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425" y="4272036"/>
            <a:ext cx="2311400" cy="23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Key Questions</a:t>
            </a:r>
            <a:endParaRPr/>
          </a:p>
        </p:txBody>
      </p:sp>
      <p:sp>
        <p:nvSpPr>
          <p:cNvPr id="310" name="Google Shape;310;p15"/>
          <p:cNvSpPr txBox="1"/>
          <p:nvPr>
            <p:ph idx="1" type="body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How big is your step?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You “walk”, but do you “jump”? When? How far?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When do you stop?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Is you technique deterministic and complete?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 txBox="1"/>
          <p:nvPr>
            <p:ph type="title"/>
          </p:nvPr>
        </p:nvSpPr>
        <p:spPr>
          <a:xfrm>
            <a:off x="1143000" y="1143000"/>
            <a:ext cx="5838900" cy="5647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 Black"/>
              <a:buNone/>
            </a:pPr>
            <a:r>
              <a:rPr lang="en-US">
                <a:solidFill>
                  <a:srgbClr val="000000"/>
                </a:solidFill>
              </a:rPr>
              <a:t>Simulated Annealing</a:t>
            </a:r>
            <a:endParaRPr/>
          </a:p>
        </p:txBody>
      </p:sp>
      <p:sp>
        <p:nvSpPr>
          <p:cNvPr id="317" name="Google Shape;317;p16"/>
          <p:cNvSpPr txBox="1"/>
          <p:nvPr>
            <p:ph idx="1" type="body"/>
          </p:nvPr>
        </p:nvSpPr>
        <p:spPr>
          <a:xfrm>
            <a:off x="533402" y="1828800"/>
            <a:ext cx="8305799" cy="3733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Escape local maxima by allowing “jump” moves</a:t>
            </a:r>
            <a:endParaRPr/>
          </a:p>
          <a:p>
            <a:pPr indent="-57150" lvl="0" marL="571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When to jump?</a:t>
            </a:r>
            <a:endParaRPr/>
          </a:p>
          <a:p>
            <a:pPr indent="-190500" lvl="1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If you always jump too much, then you never settle down</a:t>
            </a:r>
            <a:endParaRPr/>
          </a:p>
          <a:p>
            <a:pPr indent="-190500" lvl="1" marL="457200" rtl="0" algn="l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Gradually decrease the likelihood to jump over time</a:t>
            </a:r>
            <a:endParaRPr/>
          </a:p>
          <a:p>
            <a:pPr indent="-190500" lvl="1" marL="457200" rtl="0" algn="l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Use temperature to determine the likelihood to jump</a:t>
            </a:r>
            <a:endParaRPr/>
          </a:p>
          <a:p>
            <a:pPr indent="-190500" lvl="1" marL="457200" rtl="0" algn="l">
              <a:spcBef>
                <a:spcPts val="4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Reduce temperature </a:t>
            </a:r>
            <a:r>
              <a:rPr b="1" i="1" lang="en-US" sz="1600"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slowly over the time</a:t>
            </a:r>
            <a:endParaRPr/>
          </a:p>
          <a:p>
            <a:pPr indent="-57150" lvl="0" marL="5715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How far to jump?</a:t>
            </a:r>
            <a:endParaRPr/>
          </a:p>
          <a:p>
            <a:pPr indent="-190500" lvl="1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Too close? Too far? Random?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i="1" lang="en-US" sz="16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decreases slowly “enough,” then you can find the optimal extreme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 Black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How slow? Infinitely slow</a:t>
            </a:r>
            <a:endParaRPr/>
          </a:p>
          <a:p>
            <a:pPr indent="-457200" lvl="0" marL="45720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 Black"/>
              <a:buAutoNum type="arabicPeriod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Theoretically OK, but infeasible in practice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/>
          <p:nvPr>
            <p:ph type="title"/>
          </p:nvPr>
        </p:nvSpPr>
        <p:spPr>
          <a:xfrm>
            <a:off x="457200" y="165046"/>
            <a:ext cx="7754368" cy="7226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64"/>
              <a:buFont typeface="Arial Black"/>
              <a:buNone/>
            </a:pPr>
            <a:r>
              <a:rPr b="0" i="0" lang="en-US" sz="3564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Simulated Annealing</a:t>
            </a:r>
            <a:endParaRPr/>
          </a:p>
        </p:txBody>
      </p:sp>
      <p:sp>
        <p:nvSpPr>
          <p:cNvPr id="323" name="Google Shape;323;p17"/>
          <p:cNvSpPr txBox="1"/>
          <p:nvPr>
            <p:ph idx="1" type="body"/>
          </p:nvPr>
        </p:nvSpPr>
        <p:spPr>
          <a:xfrm>
            <a:off x="211666" y="960927"/>
            <a:ext cx="8412893" cy="4546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AIMA book says that simulated annealing is </a:t>
            </a:r>
            <a:r>
              <a:rPr lang="en-US" sz="2800" u="sng"/>
              <a:t>complete</a:t>
            </a:r>
            <a:r>
              <a:rPr lang="en-US" sz="2800"/>
              <a:t> (page 125).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4572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In real-world applications will that be true?  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  <a:p>
            <a:pPr indent="-4572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Why or why not?</a:t>
            </a:r>
            <a:br>
              <a:rPr lang="en-US" sz="2800"/>
            </a:br>
            <a:endParaRPr sz="2800"/>
          </a:p>
        </p:txBody>
      </p:sp>
      <p:sp>
        <p:nvSpPr>
          <p:cNvPr id="324" name="Google Shape;324;p17"/>
          <p:cNvSpPr txBox="1"/>
          <p:nvPr>
            <p:ph idx="4294967295" type="sldNum"/>
          </p:nvPr>
        </p:nvSpPr>
        <p:spPr>
          <a:xfrm rot="-5400000">
            <a:off x="8748409" y="6370557"/>
            <a:ext cx="273657" cy="43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</a:rPr>
              <a:t>‹#›</a:t>
            </a:fld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4056269" y="3406475"/>
            <a:ext cx="4993860" cy="2252132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st="230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17"/>
          <p:cNvGrpSpPr/>
          <p:nvPr/>
        </p:nvGrpSpPr>
        <p:grpSpPr>
          <a:xfrm>
            <a:off x="4056269" y="3395853"/>
            <a:ext cx="4993861" cy="2252134"/>
            <a:chOff x="0" y="0"/>
            <a:chExt cx="4993860" cy="2252132"/>
          </a:xfrm>
        </p:grpSpPr>
        <p:sp>
          <p:nvSpPr>
            <p:cNvPr id="327" name="Google Shape;327;p17"/>
            <p:cNvSpPr/>
            <p:nvPr/>
          </p:nvSpPr>
          <p:spPr>
            <a:xfrm>
              <a:off x="0" y="0"/>
              <a:ext cx="4993860" cy="22521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7.tif" id="328" name="Google Shape;32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4993860" cy="22521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17"/>
          <p:cNvSpPr/>
          <p:nvPr/>
        </p:nvSpPr>
        <p:spPr>
          <a:xfrm>
            <a:off x="6519333" y="4909139"/>
            <a:ext cx="101601" cy="8376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777777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st="230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/>
          <p:nvPr>
            <p:ph idx="4294967295" type="sldNum"/>
          </p:nvPr>
        </p:nvSpPr>
        <p:spPr>
          <a:xfrm rot="-5400000">
            <a:off x="8748409" y="6370557"/>
            <a:ext cx="273657" cy="43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</a:rPr>
              <a:t>‹#›</a:t>
            </a:fld>
            <a:endParaRPr/>
          </a:p>
        </p:txBody>
      </p:sp>
      <p:pic>
        <p:nvPicPr>
          <p:cNvPr descr="Picture 5" id="335" name="Google Shape;335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2671" y="139783"/>
            <a:ext cx="6483424" cy="6483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 txBox="1"/>
          <p:nvPr/>
        </p:nvSpPr>
        <p:spPr>
          <a:xfrm>
            <a:off x="365125" y="6480137"/>
            <a:ext cx="8702675" cy="31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http://toddwschneider.com/posts/traveling-salesman-with-simulated-annealing-r-and-shiny/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/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The Genetic Algorithm Cycle</a:t>
            </a:r>
            <a:endParaRPr/>
          </a:p>
        </p:txBody>
      </p:sp>
      <p:sp>
        <p:nvSpPr>
          <p:cNvPr id="342" name="Google Shape;342;p19"/>
          <p:cNvSpPr txBox="1"/>
          <p:nvPr>
            <p:ph idx="4294967295" type="sldNum"/>
          </p:nvPr>
        </p:nvSpPr>
        <p:spPr>
          <a:xfrm rot="-5400000">
            <a:off x="8300433" y="6190292"/>
            <a:ext cx="588932" cy="437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2400">
                <a:solidFill>
                  <a:schemeClr val="dk2"/>
                </a:solidFill>
              </a:rPr>
              <a:t>‹#›</a:t>
            </a:fld>
            <a:endParaRPr/>
          </a:p>
        </p:txBody>
      </p:sp>
      <p:grpSp>
        <p:nvGrpSpPr>
          <p:cNvPr id="343" name="Google Shape;343;p19"/>
          <p:cNvGrpSpPr/>
          <p:nvPr/>
        </p:nvGrpSpPr>
        <p:grpSpPr>
          <a:xfrm>
            <a:off x="1600198" y="1544412"/>
            <a:ext cx="5730984" cy="4020571"/>
            <a:chOff x="-1" y="-1"/>
            <a:chExt cx="6409269" cy="4550571"/>
          </a:xfrm>
        </p:grpSpPr>
        <p:pic>
          <p:nvPicPr>
            <p:cNvPr descr="Picture 3" id="344" name="Google Shape;344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92156" y="-1"/>
              <a:ext cx="1656328" cy="1395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4" id="345" name="Google Shape;345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72726" y="-1"/>
              <a:ext cx="1728342" cy="1445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5" id="346" name="Google Shape;346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80925" y="1921259"/>
              <a:ext cx="1728343" cy="1417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6" id="347" name="Google Shape;347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76469" y="3113765"/>
              <a:ext cx="1759849" cy="1436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7" id="348" name="Google Shape;348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-1" y="1855009"/>
              <a:ext cx="1728343" cy="1421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" id="349" name="Google Shape;349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76469" y="1391256"/>
              <a:ext cx="1714840" cy="138297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0" name="Google Shape;350;p19"/>
            <p:cNvCxnSpPr/>
            <p:nvPr/>
          </p:nvCxnSpPr>
          <p:spPr>
            <a:xfrm flipH="1" rot="10800000">
              <a:off x="792156" y="1325007"/>
              <a:ext cx="216043" cy="397502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351" name="Google Shape;351;p19"/>
            <p:cNvCxnSpPr/>
            <p:nvPr/>
          </p:nvCxnSpPr>
          <p:spPr>
            <a:xfrm>
              <a:off x="2376469" y="530002"/>
              <a:ext cx="1152228" cy="66251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352" name="Google Shape;352;p19"/>
            <p:cNvCxnSpPr/>
            <p:nvPr/>
          </p:nvCxnSpPr>
          <p:spPr>
            <a:xfrm>
              <a:off x="4896968" y="1457507"/>
              <a:ext cx="216043" cy="463753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353" name="Google Shape;353;p19"/>
            <p:cNvCxnSpPr/>
            <p:nvPr/>
          </p:nvCxnSpPr>
          <p:spPr>
            <a:xfrm flipH="1">
              <a:off x="4032797" y="3312516"/>
              <a:ext cx="936186" cy="331252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354" name="Google Shape;354;p19"/>
            <p:cNvCxnSpPr/>
            <p:nvPr/>
          </p:nvCxnSpPr>
          <p:spPr>
            <a:xfrm rot="10800000">
              <a:off x="1512299" y="3246266"/>
              <a:ext cx="792157" cy="331252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rotWithShape="0" dir="5400000" dist="23000">
                <a:srgbClr val="000000">
                  <a:alpha val="34901"/>
                </a:srgbClr>
              </a:outerShdw>
            </a:effectLst>
          </p:spPr>
        </p:cxnSp>
        <p:cxnSp>
          <p:nvCxnSpPr>
            <p:cNvPr id="355" name="Google Shape;355;p19"/>
            <p:cNvCxnSpPr/>
            <p:nvPr/>
          </p:nvCxnSpPr>
          <p:spPr>
            <a:xfrm>
              <a:off x="1656327" y="1523757"/>
              <a:ext cx="648129" cy="265002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rotWithShape="0" dir="5400000" dist="23000">
                <a:srgbClr val="000000">
                  <a:alpha val="34901"/>
                </a:srgbClr>
              </a:outerShdw>
            </a:effectLst>
          </p:spPr>
        </p:cxnSp>
      </p:grpSp>
      <p:sp>
        <p:nvSpPr>
          <p:cNvPr id="356" name="Google Shape;356;p19"/>
          <p:cNvSpPr txBox="1"/>
          <p:nvPr/>
        </p:nvSpPr>
        <p:spPr>
          <a:xfrm>
            <a:off x="6858000" y="1295400"/>
            <a:ext cx="84095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Fitness</a:t>
            </a:r>
            <a:endParaRPr/>
          </a:p>
        </p:txBody>
      </p:sp>
      <p:sp>
        <p:nvSpPr>
          <p:cNvPr id="357" name="Google Shape;357;p19"/>
          <p:cNvSpPr txBox="1"/>
          <p:nvPr/>
        </p:nvSpPr>
        <p:spPr>
          <a:xfrm>
            <a:off x="7550349" y="4302781"/>
            <a:ext cx="1044549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</a:t>
            </a:r>
            <a:endParaRPr/>
          </a:p>
        </p:txBody>
      </p:sp>
      <p:sp>
        <p:nvSpPr>
          <p:cNvPr id="358" name="Google Shape;358;p19"/>
          <p:cNvSpPr txBox="1"/>
          <p:nvPr/>
        </p:nvSpPr>
        <p:spPr>
          <a:xfrm>
            <a:off x="5807180" y="5103017"/>
            <a:ext cx="1524001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Crossover</a:t>
            </a:r>
            <a:endParaRPr/>
          </a:p>
        </p:txBody>
      </p:sp>
      <p:sp>
        <p:nvSpPr>
          <p:cNvPr id="359" name="Google Shape;359;p19"/>
          <p:cNvSpPr txBox="1"/>
          <p:nvPr/>
        </p:nvSpPr>
        <p:spPr>
          <a:xfrm>
            <a:off x="1736718" y="4449205"/>
            <a:ext cx="1311276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Mutation</a:t>
            </a:r>
            <a:endParaRPr/>
          </a:p>
        </p:txBody>
      </p:sp>
      <p:sp>
        <p:nvSpPr>
          <p:cNvPr id="360" name="Google Shape;360;p19"/>
          <p:cNvSpPr txBox="1"/>
          <p:nvPr/>
        </p:nvSpPr>
        <p:spPr>
          <a:xfrm>
            <a:off x="304800" y="1219200"/>
            <a:ext cx="1705345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Population</a:t>
            </a:r>
            <a:endParaRPr/>
          </a:p>
        </p:txBody>
      </p:sp>
      <p:pic>
        <p:nvPicPr>
          <p:cNvPr descr="Picture 1" id="361" name="Google Shape;361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72" y="5611441"/>
            <a:ext cx="3747992" cy="109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210" name="Google Shape;210;p2"/>
          <p:cNvSpPr txBox="1"/>
          <p:nvPr>
            <p:ph idx="1" type="body"/>
          </p:nvPr>
        </p:nvSpPr>
        <p:spPr>
          <a:xfrm>
            <a:off x="457200" y="1752600"/>
            <a:ext cx="8279176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1. Function Optimization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2. Constraint Satisfaction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3. Game Playing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"/>
          <p:cNvSpPr txBox="1"/>
          <p:nvPr>
            <p:ph type="title"/>
          </p:nvPr>
        </p:nvSpPr>
        <p:spPr>
          <a:xfrm>
            <a:off x="457200" y="165046"/>
            <a:ext cx="7754368" cy="7226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59"/>
              <a:buFont typeface="Arial Black"/>
              <a:buNone/>
            </a:pPr>
            <a:r>
              <a:rPr b="0" i="0" lang="en-US" sz="3559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CSP Example: Map Coloring</a:t>
            </a:r>
            <a:endParaRPr/>
          </a:p>
        </p:txBody>
      </p:sp>
      <p:sp>
        <p:nvSpPr>
          <p:cNvPr id="367" name="Google Shape;367;p20"/>
          <p:cNvSpPr txBox="1"/>
          <p:nvPr/>
        </p:nvSpPr>
        <p:spPr>
          <a:xfrm>
            <a:off x="838200" y="3996266"/>
            <a:ext cx="7880596" cy="1507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7 variables 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{WA,NT,SA,Q,NSW,V,T}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Each variable has the same domain </a:t>
            </a:r>
            <a:r>
              <a:rPr lang="en-US" sz="2400">
                <a:solidFill>
                  <a:srgbClr val="FAC81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2400">
                <a:solidFill>
                  <a:srgbClr val="F8808E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45D628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lang="en-US" sz="2400">
                <a:solidFill>
                  <a:srgbClr val="FAC81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2400">
                <a:solidFill>
                  <a:srgbClr val="CC66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7793FF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sz="2400">
                <a:solidFill>
                  <a:srgbClr val="FAC81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two adjacent variables have the same value: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WA</a:t>
            </a:r>
            <a:r>
              <a:rPr lang="en-US" sz="1800">
                <a:solidFill>
                  <a:srgbClr val="FF66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NT, WA</a:t>
            </a:r>
            <a:r>
              <a:rPr lang="en-US" sz="1800">
                <a:solidFill>
                  <a:srgbClr val="FF66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SA, NT</a:t>
            </a:r>
            <a:r>
              <a:rPr lang="en-US" sz="1800">
                <a:solidFill>
                  <a:srgbClr val="FF66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SA, NT</a:t>
            </a:r>
            <a:r>
              <a:rPr lang="en-US" sz="1800">
                <a:solidFill>
                  <a:srgbClr val="FF66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Q, SA</a:t>
            </a:r>
            <a:r>
              <a:rPr lang="en-US" sz="1800">
                <a:solidFill>
                  <a:srgbClr val="FF66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Q, SA</a:t>
            </a:r>
            <a:r>
              <a:rPr lang="en-US" sz="1800">
                <a:solidFill>
                  <a:srgbClr val="FF66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NSW, SA</a:t>
            </a:r>
            <a:r>
              <a:rPr lang="en-US" sz="1800">
                <a:solidFill>
                  <a:srgbClr val="FF66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V,Q</a:t>
            </a:r>
            <a:r>
              <a:rPr lang="en-US" sz="1800">
                <a:solidFill>
                  <a:srgbClr val="FF66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NSW, NSW</a:t>
            </a:r>
            <a:r>
              <a:rPr lang="en-US" sz="1800">
                <a:solidFill>
                  <a:srgbClr val="FF66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80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grpSp>
        <p:nvGrpSpPr>
          <p:cNvPr id="368" name="Google Shape;368;p20"/>
          <p:cNvGrpSpPr/>
          <p:nvPr/>
        </p:nvGrpSpPr>
        <p:grpSpPr>
          <a:xfrm>
            <a:off x="2803525" y="1327941"/>
            <a:ext cx="3048000" cy="2449340"/>
            <a:chOff x="0" y="-1"/>
            <a:chExt cx="3048000" cy="2449338"/>
          </a:xfrm>
        </p:grpSpPr>
        <p:grpSp>
          <p:nvGrpSpPr>
            <p:cNvPr id="369" name="Google Shape;369;p20"/>
            <p:cNvGrpSpPr/>
            <p:nvPr/>
          </p:nvGrpSpPr>
          <p:grpSpPr>
            <a:xfrm>
              <a:off x="0" y="-1"/>
              <a:ext cx="3048000" cy="2438403"/>
              <a:chOff x="0" y="-1"/>
              <a:chExt cx="3048000" cy="2438402"/>
            </a:xfrm>
          </p:grpSpPr>
          <p:sp>
            <p:nvSpPr>
              <p:cNvPr id="370" name="Google Shape;370;p20"/>
              <p:cNvSpPr/>
              <p:nvPr/>
            </p:nvSpPr>
            <p:spPr>
              <a:xfrm>
                <a:off x="0" y="304800"/>
                <a:ext cx="914400" cy="1219201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914400" y="914400"/>
                <a:ext cx="914400" cy="91440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14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914400" y="0"/>
                <a:ext cx="685800" cy="914401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1600200" y="-1"/>
                <a:ext cx="1447800" cy="106680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  <a:lnTo>
                      <a:pt x="3411" y="21600"/>
                    </a:lnTo>
                    <a:lnTo>
                      <a:pt x="3411" y="18514"/>
                    </a:lnTo>
                    <a:lnTo>
                      <a:pt x="0" y="185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1828800" y="1066800"/>
                <a:ext cx="1219200" cy="76200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2960"/>
                    </a:lnTo>
                    <a:lnTo>
                      <a:pt x="189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1828800" y="1524000"/>
                <a:ext cx="1066800" cy="30480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2438400" y="2133600"/>
                <a:ext cx="304800" cy="304801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7" name="Google Shape;377;p20"/>
            <p:cNvSpPr txBox="1"/>
            <p:nvPr/>
          </p:nvSpPr>
          <p:spPr>
            <a:xfrm>
              <a:off x="136525" y="717550"/>
              <a:ext cx="463895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</a:t>
              </a:r>
              <a:endParaRPr/>
            </a:p>
          </p:txBody>
        </p:sp>
        <p:sp>
          <p:nvSpPr>
            <p:cNvPr id="378" name="Google Shape;378;p20"/>
            <p:cNvSpPr txBox="1"/>
            <p:nvPr/>
          </p:nvSpPr>
          <p:spPr>
            <a:xfrm>
              <a:off x="1066800" y="228600"/>
              <a:ext cx="4088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NT</a:t>
              </a:r>
              <a:endParaRPr/>
            </a:p>
          </p:txBody>
        </p:sp>
        <p:sp>
          <p:nvSpPr>
            <p:cNvPr id="379" name="Google Shape;379;p20"/>
            <p:cNvSpPr txBox="1"/>
            <p:nvPr/>
          </p:nvSpPr>
          <p:spPr>
            <a:xfrm>
              <a:off x="1219200" y="1143000"/>
              <a:ext cx="409089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</a:t>
              </a:r>
              <a:endParaRPr/>
            </a:p>
          </p:txBody>
        </p:sp>
        <p:sp>
          <p:nvSpPr>
            <p:cNvPr id="380" name="Google Shape;380;p20"/>
            <p:cNvSpPr txBox="1"/>
            <p:nvPr/>
          </p:nvSpPr>
          <p:spPr>
            <a:xfrm>
              <a:off x="1828800" y="457200"/>
              <a:ext cx="281953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sp>
          <p:nvSpPr>
            <p:cNvPr id="381" name="Google Shape;381;p20"/>
            <p:cNvSpPr txBox="1"/>
            <p:nvPr/>
          </p:nvSpPr>
          <p:spPr>
            <a:xfrm>
              <a:off x="2133600" y="1219200"/>
              <a:ext cx="6374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NSW</a:t>
              </a:r>
              <a:endParaRPr/>
            </a:p>
          </p:txBody>
        </p:sp>
        <p:sp>
          <p:nvSpPr>
            <p:cNvPr id="382" name="Google Shape;382;p20"/>
            <p:cNvSpPr txBox="1"/>
            <p:nvPr/>
          </p:nvSpPr>
          <p:spPr>
            <a:xfrm>
              <a:off x="1828800" y="1524000"/>
              <a:ext cx="256615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  <p:sp>
          <p:nvSpPr>
            <p:cNvPr id="383" name="Google Shape;383;p20"/>
            <p:cNvSpPr txBox="1"/>
            <p:nvPr/>
          </p:nvSpPr>
          <p:spPr>
            <a:xfrm>
              <a:off x="2438400" y="2098675"/>
              <a:ext cx="2437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grpSp>
        <p:nvGrpSpPr>
          <p:cNvPr id="384" name="Google Shape;384;p20"/>
          <p:cNvGrpSpPr/>
          <p:nvPr/>
        </p:nvGrpSpPr>
        <p:grpSpPr>
          <a:xfrm>
            <a:off x="2803525" y="1327942"/>
            <a:ext cx="3048000" cy="2512839"/>
            <a:chOff x="0" y="0"/>
            <a:chExt cx="3048000" cy="2512837"/>
          </a:xfrm>
        </p:grpSpPr>
        <p:sp>
          <p:nvSpPr>
            <p:cNvPr id="385" name="Google Shape;385;p20"/>
            <p:cNvSpPr/>
            <p:nvPr/>
          </p:nvSpPr>
          <p:spPr>
            <a:xfrm>
              <a:off x="0" y="304800"/>
              <a:ext cx="914400" cy="1219201"/>
            </a:xfrm>
            <a:prstGeom prst="rect">
              <a:avLst/>
            </a:prstGeom>
            <a:solidFill>
              <a:srgbClr val="F81706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914400" y="914400"/>
              <a:ext cx="914400" cy="914401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rgbClr val="001A7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st="23000">
                <a:srgbClr val="000000">
                  <a:alpha val="40000"/>
                </a:srgbClr>
              </a:outerShdw>
            </a:effectLst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914400" y="0"/>
              <a:ext cx="685800" cy="914401"/>
            </a:xfrm>
            <a:prstGeom prst="rect">
              <a:avLst/>
            </a:prstGeom>
            <a:solidFill>
              <a:srgbClr val="45D62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1600200" y="0"/>
              <a:ext cx="1447800" cy="1066801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21600"/>
                  </a:lnTo>
                  <a:lnTo>
                    <a:pt x="3411" y="21600"/>
                  </a:lnTo>
                  <a:lnTo>
                    <a:pt x="3411" y="18514"/>
                  </a:lnTo>
                  <a:lnTo>
                    <a:pt x="0" y="18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170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1828800" y="1066800"/>
              <a:ext cx="1219200" cy="762001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960"/>
                  </a:lnTo>
                  <a:lnTo>
                    <a:pt x="189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D62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1828800" y="1524000"/>
              <a:ext cx="1066800" cy="304801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170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2438400" y="2133600"/>
              <a:ext cx="304800" cy="304801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0"/>
            <p:cNvSpPr txBox="1"/>
            <p:nvPr/>
          </p:nvSpPr>
          <p:spPr>
            <a:xfrm>
              <a:off x="136525" y="717550"/>
              <a:ext cx="463895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</a:t>
              </a:r>
              <a:endParaRPr/>
            </a:p>
          </p:txBody>
        </p:sp>
        <p:sp>
          <p:nvSpPr>
            <p:cNvPr id="393" name="Google Shape;393;p20"/>
            <p:cNvSpPr txBox="1"/>
            <p:nvPr/>
          </p:nvSpPr>
          <p:spPr>
            <a:xfrm>
              <a:off x="1066800" y="228600"/>
              <a:ext cx="4088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NT</a:t>
              </a:r>
              <a:endParaRPr/>
            </a:p>
          </p:txBody>
        </p:sp>
        <p:sp>
          <p:nvSpPr>
            <p:cNvPr id="394" name="Google Shape;394;p20"/>
            <p:cNvSpPr txBox="1"/>
            <p:nvPr/>
          </p:nvSpPr>
          <p:spPr>
            <a:xfrm>
              <a:off x="1219200" y="1143000"/>
              <a:ext cx="409089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SA</a:t>
              </a:r>
              <a:endParaRPr/>
            </a:p>
          </p:txBody>
        </p:sp>
        <p:sp>
          <p:nvSpPr>
            <p:cNvPr id="395" name="Google Shape;395;p20"/>
            <p:cNvSpPr txBox="1"/>
            <p:nvPr/>
          </p:nvSpPr>
          <p:spPr>
            <a:xfrm>
              <a:off x="1828800" y="457200"/>
              <a:ext cx="281953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sp>
          <p:nvSpPr>
            <p:cNvPr id="396" name="Google Shape;396;p20"/>
            <p:cNvSpPr txBox="1"/>
            <p:nvPr/>
          </p:nvSpPr>
          <p:spPr>
            <a:xfrm>
              <a:off x="2133600" y="1219200"/>
              <a:ext cx="6374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NSW</a:t>
              </a:r>
              <a:endParaRPr/>
            </a:p>
          </p:txBody>
        </p:sp>
        <p:sp>
          <p:nvSpPr>
            <p:cNvPr id="397" name="Google Shape;397;p20"/>
            <p:cNvSpPr txBox="1"/>
            <p:nvPr/>
          </p:nvSpPr>
          <p:spPr>
            <a:xfrm>
              <a:off x="1828800" y="1524000"/>
              <a:ext cx="256615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  <p:sp>
          <p:nvSpPr>
            <p:cNvPr id="398" name="Google Shape;398;p20"/>
            <p:cNvSpPr txBox="1"/>
            <p:nvPr/>
          </p:nvSpPr>
          <p:spPr>
            <a:xfrm>
              <a:off x="2438400" y="2133600"/>
              <a:ext cx="327025" cy="379237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rgbClr val="001A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"/>
          <p:cNvSpPr txBox="1"/>
          <p:nvPr>
            <p:ph type="title"/>
          </p:nvPr>
        </p:nvSpPr>
        <p:spPr>
          <a:xfrm>
            <a:off x="-1" y="-183832"/>
            <a:ext cx="896425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Backtracking Search: Map Coloring</a:t>
            </a:r>
            <a:endParaRPr/>
          </a:p>
        </p:txBody>
      </p:sp>
      <p:grpSp>
        <p:nvGrpSpPr>
          <p:cNvPr id="404" name="Google Shape;404;p21"/>
          <p:cNvGrpSpPr/>
          <p:nvPr/>
        </p:nvGrpSpPr>
        <p:grpSpPr>
          <a:xfrm>
            <a:off x="914400" y="1055687"/>
            <a:ext cx="6220719" cy="3941588"/>
            <a:chOff x="0" y="0"/>
            <a:chExt cx="6220718" cy="3941587"/>
          </a:xfrm>
        </p:grpSpPr>
        <p:sp>
          <p:nvSpPr>
            <p:cNvPr id="405" name="Google Shape;405;p21"/>
            <p:cNvSpPr txBox="1"/>
            <p:nvPr/>
          </p:nvSpPr>
          <p:spPr>
            <a:xfrm>
              <a:off x="3124201" y="0"/>
              <a:ext cx="266363" cy="3601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6600"/>
                  </a:solidFill>
                  <a:latin typeface="Arial"/>
                  <a:ea typeface="Arial"/>
                  <a:cs typeface="Arial"/>
                  <a:sym typeface="Arial"/>
                </a:rPr>
                <a:t>{}</a:t>
              </a:r>
              <a:endParaRPr/>
            </a:p>
          </p:txBody>
        </p:sp>
        <p:sp>
          <p:nvSpPr>
            <p:cNvPr id="406" name="Google Shape;406;p21"/>
            <p:cNvSpPr txBox="1"/>
            <p:nvPr/>
          </p:nvSpPr>
          <p:spPr>
            <a:xfrm>
              <a:off x="1219200" y="914400"/>
              <a:ext cx="937318" cy="3601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6600"/>
                  </a:solidFill>
                  <a:latin typeface="Arial"/>
                  <a:ea typeface="Arial"/>
                  <a:cs typeface="Arial"/>
                  <a:sym typeface="Arial"/>
                </a:rPr>
                <a:t>WA=red</a:t>
              </a:r>
              <a:endParaRPr/>
            </a:p>
          </p:txBody>
        </p:sp>
        <p:sp>
          <p:nvSpPr>
            <p:cNvPr id="407" name="Google Shape;407;p21"/>
            <p:cNvSpPr txBox="1"/>
            <p:nvPr/>
          </p:nvSpPr>
          <p:spPr>
            <a:xfrm>
              <a:off x="3048001" y="914400"/>
              <a:ext cx="1191591" cy="3601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WA=green</a:t>
              </a:r>
              <a:endParaRPr/>
            </a:p>
          </p:txBody>
        </p:sp>
        <p:sp>
          <p:nvSpPr>
            <p:cNvPr id="408" name="Google Shape;408;p21"/>
            <p:cNvSpPr txBox="1"/>
            <p:nvPr/>
          </p:nvSpPr>
          <p:spPr>
            <a:xfrm>
              <a:off x="5181601" y="914400"/>
              <a:ext cx="1039117" cy="3601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WA=blue</a:t>
              </a:r>
              <a:endParaRPr/>
            </a:p>
          </p:txBody>
        </p:sp>
        <p:sp>
          <p:nvSpPr>
            <p:cNvPr id="409" name="Google Shape;409;p21"/>
            <p:cNvSpPr txBox="1"/>
            <p:nvPr/>
          </p:nvSpPr>
          <p:spPr>
            <a:xfrm>
              <a:off x="304800" y="1828800"/>
              <a:ext cx="1136561" cy="6268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6600"/>
                  </a:solidFill>
                  <a:latin typeface="Arial"/>
                  <a:ea typeface="Arial"/>
                  <a:cs typeface="Arial"/>
                  <a:sym typeface="Arial"/>
                </a:rPr>
                <a:t>WA=red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6600"/>
                  </a:solidFill>
                  <a:latin typeface="Arial"/>
                  <a:ea typeface="Arial"/>
                  <a:cs typeface="Arial"/>
                  <a:sym typeface="Arial"/>
                </a:rPr>
                <a:t>NT=green</a:t>
              </a:r>
              <a:endParaRPr/>
            </a:p>
          </p:txBody>
        </p:sp>
        <p:sp>
          <p:nvSpPr>
            <p:cNvPr id="410" name="Google Shape;410;p21"/>
            <p:cNvSpPr txBox="1"/>
            <p:nvPr/>
          </p:nvSpPr>
          <p:spPr>
            <a:xfrm>
              <a:off x="2438400" y="1828800"/>
              <a:ext cx="1000831" cy="6268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WA=red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NT=blue</a:t>
              </a:r>
              <a:endParaRPr/>
            </a:p>
          </p:txBody>
        </p:sp>
        <p:sp>
          <p:nvSpPr>
            <p:cNvPr id="411" name="Google Shape;411;p21"/>
            <p:cNvSpPr txBox="1"/>
            <p:nvPr/>
          </p:nvSpPr>
          <p:spPr>
            <a:xfrm>
              <a:off x="0" y="3048000"/>
              <a:ext cx="1200074" cy="8935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6600"/>
                  </a:solidFill>
                  <a:latin typeface="Arial"/>
                  <a:ea typeface="Arial"/>
                  <a:cs typeface="Arial"/>
                  <a:sym typeface="Arial"/>
                </a:rPr>
                <a:t>WA=red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6600"/>
                  </a:solidFill>
                  <a:latin typeface="Arial"/>
                  <a:ea typeface="Arial"/>
                  <a:cs typeface="Arial"/>
                  <a:sym typeface="Arial"/>
                </a:rPr>
                <a:t>NT=green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6600"/>
                  </a:solidFill>
                  <a:latin typeface="Arial"/>
                  <a:ea typeface="Arial"/>
                  <a:cs typeface="Arial"/>
                  <a:sym typeface="Arial"/>
                </a:rPr>
                <a:t>Q=red</a:t>
              </a:r>
              <a:endParaRPr/>
            </a:p>
          </p:txBody>
        </p:sp>
        <p:sp>
          <p:nvSpPr>
            <p:cNvPr id="412" name="Google Shape;412;p21"/>
            <p:cNvSpPr txBox="1"/>
            <p:nvPr/>
          </p:nvSpPr>
          <p:spPr>
            <a:xfrm>
              <a:off x="2133600" y="3048000"/>
              <a:ext cx="1200074" cy="8935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WA=red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NT=green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Q=blue</a:t>
              </a:r>
              <a:endParaRPr/>
            </a:p>
          </p:txBody>
        </p:sp>
      </p:grpSp>
      <p:grpSp>
        <p:nvGrpSpPr>
          <p:cNvPr id="413" name="Google Shape;413;p21"/>
          <p:cNvGrpSpPr/>
          <p:nvPr/>
        </p:nvGrpSpPr>
        <p:grpSpPr>
          <a:xfrm>
            <a:off x="5638800" y="3189285"/>
            <a:ext cx="3048000" cy="2449340"/>
            <a:chOff x="0" y="-1"/>
            <a:chExt cx="3048000" cy="2449338"/>
          </a:xfrm>
        </p:grpSpPr>
        <p:grpSp>
          <p:nvGrpSpPr>
            <p:cNvPr id="414" name="Google Shape;414;p21"/>
            <p:cNvGrpSpPr/>
            <p:nvPr/>
          </p:nvGrpSpPr>
          <p:grpSpPr>
            <a:xfrm>
              <a:off x="0" y="-1"/>
              <a:ext cx="3048000" cy="2438403"/>
              <a:chOff x="0" y="-1"/>
              <a:chExt cx="3048000" cy="2438402"/>
            </a:xfrm>
          </p:grpSpPr>
          <p:sp>
            <p:nvSpPr>
              <p:cNvPr id="415" name="Google Shape;415;p21"/>
              <p:cNvSpPr/>
              <p:nvPr/>
            </p:nvSpPr>
            <p:spPr>
              <a:xfrm>
                <a:off x="0" y="304800"/>
                <a:ext cx="914400" cy="1219201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>
                <a:off x="914400" y="914400"/>
                <a:ext cx="914400" cy="91440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14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914400" y="0"/>
                <a:ext cx="685800" cy="914401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1600200" y="-1"/>
                <a:ext cx="1447800" cy="106680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  <a:lnTo>
                      <a:pt x="3411" y="21600"/>
                    </a:lnTo>
                    <a:lnTo>
                      <a:pt x="3411" y="18514"/>
                    </a:lnTo>
                    <a:lnTo>
                      <a:pt x="0" y="185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1828800" y="1066800"/>
                <a:ext cx="1219200" cy="76200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2960"/>
                    </a:lnTo>
                    <a:lnTo>
                      <a:pt x="189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1828800" y="1524000"/>
                <a:ext cx="1066800" cy="304801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2438400" y="2133600"/>
                <a:ext cx="304800" cy="304801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2" name="Google Shape;422;p21"/>
            <p:cNvSpPr txBox="1"/>
            <p:nvPr/>
          </p:nvSpPr>
          <p:spPr>
            <a:xfrm>
              <a:off x="136525" y="717550"/>
              <a:ext cx="463895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</a:t>
              </a:r>
              <a:endParaRPr/>
            </a:p>
          </p:txBody>
        </p:sp>
        <p:sp>
          <p:nvSpPr>
            <p:cNvPr id="423" name="Google Shape;423;p21"/>
            <p:cNvSpPr txBox="1"/>
            <p:nvPr/>
          </p:nvSpPr>
          <p:spPr>
            <a:xfrm>
              <a:off x="1066800" y="228600"/>
              <a:ext cx="4088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NT</a:t>
              </a:r>
              <a:endParaRPr/>
            </a:p>
          </p:txBody>
        </p:sp>
        <p:sp>
          <p:nvSpPr>
            <p:cNvPr id="424" name="Google Shape;424;p21"/>
            <p:cNvSpPr txBox="1"/>
            <p:nvPr/>
          </p:nvSpPr>
          <p:spPr>
            <a:xfrm>
              <a:off x="1219200" y="1143000"/>
              <a:ext cx="409089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</a:t>
              </a:r>
              <a:endParaRPr/>
            </a:p>
          </p:txBody>
        </p:sp>
        <p:sp>
          <p:nvSpPr>
            <p:cNvPr id="425" name="Google Shape;425;p21"/>
            <p:cNvSpPr txBox="1"/>
            <p:nvPr/>
          </p:nvSpPr>
          <p:spPr>
            <a:xfrm>
              <a:off x="1828800" y="457200"/>
              <a:ext cx="281953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sp>
          <p:nvSpPr>
            <p:cNvPr id="426" name="Google Shape;426;p21"/>
            <p:cNvSpPr txBox="1"/>
            <p:nvPr/>
          </p:nvSpPr>
          <p:spPr>
            <a:xfrm>
              <a:off x="2133600" y="1219200"/>
              <a:ext cx="6374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NSW</a:t>
              </a:r>
              <a:endParaRPr/>
            </a:p>
          </p:txBody>
        </p:sp>
        <p:sp>
          <p:nvSpPr>
            <p:cNvPr id="427" name="Google Shape;427;p21"/>
            <p:cNvSpPr txBox="1"/>
            <p:nvPr/>
          </p:nvSpPr>
          <p:spPr>
            <a:xfrm>
              <a:off x="1828800" y="1524000"/>
              <a:ext cx="256615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  <p:sp>
          <p:nvSpPr>
            <p:cNvPr id="428" name="Google Shape;428;p21"/>
            <p:cNvSpPr txBox="1"/>
            <p:nvPr/>
          </p:nvSpPr>
          <p:spPr>
            <a:xfrm>
              <a:off x="2438400" y="2098675"/>
              <a:ext cx="2437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cxnSp>
        <p:nvCxnSpPr>
          <p:cNvPr id="429" name="Google Shape;429;p21"/>
          <p:cNvCxnSpPr/>
          <p:nvPr/>
        </p:nvCxnSpPr>
        <p:spPr>
          <a:xfrm flipH="1">
            <a:off x="2590800" y="1436687"/>
            <a:ext cx="1676400" cy="533401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0" name="Google Shape;430;p21"/>
          <p:cNvCxnSpPr/>
          <p:nvPr/>
        </p:nvCxnSpPr>
        <p:spPr>
          <a:xfrm flipH="1">
            <a:off x="1828799" y="2351086"/>
            <a:ext cx="838201" cy="533401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" name="Google Shape;431;p21"/>
          <p:cNvCxnSpPr/>
          <p:nvPr/>
        </p:nvCxnSpPr>
        <p:spPr>
          <a:xfrm flipH="1">
            <a:off x="1523999" y="3570287"/>
            <a:ext cx="304802" cy="533401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2" name="Google Shape;432;p21"/>
          <p:cNvCxnSpPr/>
          <p:nvPr/>
        </p:nvCxnSpPr>
        <p:spPr>
          <a:xfrm>
            <a:off x="1524000" y="5018087"/>
            <a:ext cx="0" cy="381001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p21"/>
          <p:cNvCxnSpPr/>
          <p:nvPr/>
        </p:nvCxnSpPr>
        <p:spPr>
          <a:xfrm>
            <a:off x="4267200" y="1436687"/>
            <a:ext cx="304801" cy="533401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p21"/>
          <p:cNvCxnSpPr/>
          <p:nvPr/>
        </p:nvCxnSpPr>
        <p:spPr>
          <a:xfrm>
            <a:off x="4267200" y="1436686"/>
            <a:ext cx="2362200" cy="533402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p21"/>
          <p:cNvCxnSpPr/>
          <p:nvPr/>
        </p:nvCxnSpPr>
        <p:spPr>
          <a:xfrm>
            <a:off x="1828799" y="3570287"/>
            <a:ext cx="1828802" cy="53340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21"/>
          <p:cNvCxnSpPr/>
          <p:nvPr/>
        </p:nvCxnSpPr>
        <p:spPr>
          <a:xfrm>
            <a:off x="2667000" y="2351086"/>
            <a:ext cx="1143001" cy="533402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p21"/>
          <p:cNvCxnSpPr/>
          <p:nvPr/>
        </p:nvCxnSpPr>
        <p:spPr>
          <a:xfrm>
            <a:off x="3810000" y="3570287"/>
            <a:ext cx="0" cy="381001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p21"/>
          <p:cNvCxnSpPr/>
          <p:nvPr/>
        </p:nvCxnSpPr>
        <p:spPr>
          <a:xfrm>
            <a:off x="4572000" y="2351086"/>
            <a:ext cx="0" cy="381001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p21"/>
          <p:cNvCxnSpPr/>
          <p:nvPr/>
        </p:nvCxnSpPr>
        <p:spPr>
          <a:xfrm>
            <a:off x="3657600" y="5018087"/>
            <a:ext cx="0" cy="381001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440" name="Google Shape;440;p21"/>
          <p:cNvCxnSpPr/>
          <p:nvPr/>
        </p:nvCxnSpPr>
        <p:spPr>
          <a:xfrm>
            <a:off x="6629400" y="2351086"/>
            <a:ext cx="0" cy="381001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2"/>
          <p:cNvSpPr txBox="1"/>
          <p:nvPr>
            <p:ph type="title"/>
          </p:nvPr>
        </p:nvSpPr>
        <p:spPr>
          <a:xfrm>
            <a:off x="550332" y="0"/>
            <a:ext cx="7772401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 Black"/>
              <a:buNone/>
            </a:pPr>
            <a:r>
              <a:rPr lang="en-US" sz="4000"/>
              <a:t>Constraint Propagation</a:t>
            </a:r>
            <a:endParaRPr/>
          </a:p>
        </p:txBody>
      </p:sp>
      <p:sp>
        <p:nvSpPr>
          <p:cNvPr id="446" name="Google Shape;446;p22"/>
          <p:cNvSpPr txBox="1"/>
          <p:nvPr>
            <p:ph idx="1" type="body"/>
          </p:nvPr>
        </p:nvSpPr>
        <p:spPr>
          <a:xfrm>
            <a:off x="378244" y="1182511"/>
            <a:ext cx="8703734" cy="5046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64236" lvl="2" marL="364236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D1282E"/>
              </a:buClr>
              <a:buSzPts val="2500"/>
              <a:buFont typeface="Arial"/>
              <a:buChar char="•"/>
            </a:pPr>
            <a:r>
              <a:rPr lang="en-US"/>
              <a:t>Which variable X should be assigned a value next?</a:t>
            </a:r>
            <a:endParaRPr sz="1600"/>
          </a:p>
          <a:p>
            <a:pPr indent="-364236" lvl="2" marL="36423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282E"/>
              </a:buClr>
              <a:buSzPts val="2500"/>
              <a:buFont typeface="Arial"/>
              <a:buChar char="•"/>
            </a:pPr>
            <a:r>
              <a:rPr lang="en-US"/>
              <a:t>In which order should its values be tried?</a:t>
            </a:r>
            <a:endParaRPr sz="1600"/>
          </a:p>
          <a:p>
            <a:pPr indent="-533400" lvl="0" marL="533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/>
              <a:t>Variable Selection:</a:t>
            </a:r>
            <a:endParaRPr sz="2200"/>
          </a:p>
          <a:p>
            <a:pPr indent="-533400" lvl="3" marL="821436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D1282E"/>
              </a:buClr>
              <a:buSzPts val="2500"/>
              <a:buFont typeface="Arial"/>
              <a:buChar char="•"/>
            </a:pPr>
            <a:r>
              <a:rPr lang="en-US"/>
              <a:t>“Most constrained variable” or</a:t>
            </a:r>
            <a:br>
              <a:rPr lang="en-US"/>
            </a:br>
            <a:r>
              <a:rPr lang="en-US"/>
              <a:t>“Minimum Remaining Values”</a:t>
            </a:r>
            <a:endParaRPr sz="1600"/>
          </a:p>
          <a:p>
            <a:pPr indent="-533400" lvl="3" marL="82143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282E"/>
              </a:buClr>
              <a:buSzPts val="2500"/>
              <a:buFont typeface="Arial"/>
              <a:buChar char="•"/>
            </a:pPr>
            <a:r>
              <a:rPr lang="en-US"/>
              <a:t>Degree: variable involved in </a:t>
            </a:r>
            <a:br>
              <a:rPr lang="en-US"/>
            </a:br>
            <a:r>
              <a:rPr lang="en-US"/>
              <a:t>most constraints on others </a:t>
            </a:r>
            <a:br>
              <a:rPr lang="en-US"/>
            </a:br>
            <a:r>
              <a:rPr lang="en-US"/>
              <a:t>(tiebreaker)</a:t>
            </a:r>
            <a:endParaRPr sz="1600"/>
          </a:p>
          <a:p>
            <a:pPr indent="-4572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/>
              <a:t>Value Selection:</a:t>
            </a:r>
            <a:endParaRPr sz="2200"/>
          </a:p>
          <a:p>
            <a:pPr indent="-228600" lvl="2" marL="1143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D1282E"/>
              </a:buClr>
              <a:buSzPts val="2500"/>
              <a:buFont typeface="Arial"/>
              <a:buChar char="•"/>
            </a:pPr>
            <a:r>
              <a:rPr lang="en-US"/>
              <a:t>Least constraining value</a:t>
            </a:r>
            <a:endParaRPr/>
          </a:p>
        </p:txBody>
      </p:sp>
      <p:sp>
        <p:nvSpPr>
          <p:cNvPr id="447" name="Google Shape;447;p22"/>
          <p:cNvSpPr txBox="1"/>
          <p:nvPr/>
        </p:nvSpPr>
        <p:spPr>
          <a:xfrm>
            <a:off x="612648" y="1600200"/>
            <a:ext cx="8153401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48" name="Google Shape;448;p22"/>
          <p:cNvSpPr/>
          <p:nvPr/>
        </p:nvSpPr>
        <p:spPr>
          <a:xfrm>
            <a:off x="7286413" y="3389388"/>
            <a:ext cx="1158241" cy="81583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18514"/>
                </a:lnTo>
                <a:lnTo>
                  <a:pt x="3411" y="18514"/>
                </a:lnTo>
                <a:lnTo>
                  <a:pt x="3411" y="2160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8170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22"/>
          <p:cNvGrpSpPr/>
          <p:nvPr/>
        </p:nvGrpSpPr>
        <p:grpSpPr>
          <a:xfrm>
            <a:off x="6615852" y="4496596"/>
            <a:ext cx="884002" cy="786716"/>
            <a:chOff x="0" y="0"/>
            <a:chExt cx="884000" cy="786714"/>
          </a:xfrm>
        </p:grpSpPr>
        <p:sp>
          <p:nvSpPr>
            <p:cNvPr id="450" name="Google Shape;450;p22"/>
            <p:cNvSpPr txBox="1"/>
            <p:nvPr/>
          </p:nvSpPr>
          <p:spPr>
            <a:xfrm>
              <a:off x="0" y="349644"/>
              <a:ext cx="884000" cy="4370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{blue}</a:t>
              </a:r>
              <a:endParaRPr/>
            </a:p>
          </p:txBody>
        </p:sp>
        <p:cxnSp>
          <p:nvCxnSpPr>
            <p:cNvPr id="451" name="Google Shape;451;p22"/>
            <p:cNvCxnSpPr/>
            <p:nvPr/>
          </p:nvCxnSpPr>
          <p:spPr>
            <a:xfrm flipH="1">
              <a:off x="182879" y="0"/>
              <a:ext cx="304801" cy="40791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52" name="Google Shape;452;p22"/>
          <p:cNvGrpSpPr/>
          <p:nvPr/>
        </p:nvGrpSpPr>
        <p:grpSpPr>
          <a:xfrm>
            <a:off x="6006252" y="3389388"/>
            <a:ext cx="2438404" cy="1955630"/>
            <a:chOff x="-1" y="0"/>
            <a:chExt cx="2438403" cy="1955628"/>
          </a:xfrm>
        </p:grpSpPr>
        <p:grpSp>
          <p:nvGrpSpPr>
            <p:cNvPr id="453" name="Google Shape;453;p22"/>
            <p:cNvGrpSpPr/>
            <p:nvPr/>
          </p:nvGrpSpPr>
          <p:grpSpPr>
            <a:xfrm>
              <a:off x="-1" y="0"/>
              <a:ext cx="2438403" cy="1864772"/>
              <a:chOff x="-1" y="0"/>
              <a:chExt cx="2438402" cy="1864771"/>
            </a:xfrm>
          </p:grpSpPr>
          <p:sp>
            <p:nvSpPr>
              <p:cNvPr id="454" name="Google Shape;454;p22"/>
              <p:cNvSpPr/>
              <p:nvPr/>
            </p:nvSpPr>
            <p:spPr>
              <a:xfrm>
                <a:off x="-1" y="233096"/>
                <a:ext cx="731521" cy="932386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731519" y="699289"/>
                <a:ext cx="731522" cy="69929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14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731519" y="0"/>
                <a:ext cx="548641" cy="69929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1280159" y="0"/>
                <a:ext cx="1158242" cy="815838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21600" y="21600"/>
                    </a:lnTo>
                    <a:lnTo>
                      <a:pt x="3411" y="21600"/>
                    </a:lnTo>
                    <a:lnTo>
                      <a:pt x="3411" y="18514"/>
                    </a:lnTo>
                    <a:lnTo>
                      <a:pt x="0" y="1851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1463039" y="815837"/>
                <a:ext cx="975361" cy="582742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12960"/>
                    </a:lnTo>
                    <a:lnTo>
                      <a:pt x="189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1463039" y="1165482"/>
                <a:ext cx="853442" cy="233097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1950720" y="1631674"/>
                <a:ext cx="243841" cy="233097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1" name="Google Shape;461;p22"/>
            <p:cNvSpPr txBox="1"/>
            <p:nvPr/>
          </p:nvSpPr>
          <p:spPr>
            <a:xfrm>
              <a:off x="109220" y="548747"/>
              <a:ext cx="463895" cy="350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</a:t>
              </a:r>
              <a:endParaRPr/>
            </a:p>
          </p:txBody>
        </p:sp>
        <p:sp>
          <p:nvSpPr>
            <p:cNvPr id="462" name="Google Shape;462;p22"/>
            <p:cNvSpPr txBox="1"/>
            <p:nvPr/>
          </p:nvSpPr>
          <p:spPr>
            <a:xfrm>
              <a:off x="853440" y="174822"/>
              <a:ext cx="4088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NT</a:t>
              </a:r>
              <a:endParaRPr/>
            </a:p>
          </p:txBody>
        </p:sp>
        <p:sp>
          <p:nvSpPr>
            <p:cNvPr id="463" name="Google Shape;463;p22"/>
            <p:cNvSpPr txBox="1"/>
            <p:nvPr/>
          </p:nvSpPr>
          <p:spPr>
            <a:xfrm>
              <a:off x="975360" y="874111"/>
              <a:ext cx="409089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</a:t>
              </a:r>
              <a:endParaRPr/>
            </a:p>
          </p:txBody>
        </p:sp>
        <p:sp>
          <p:nvSpPr>
            <p:cNvPr id="464" name="Google Shape;464;p22"/>
            <p:cNvSpPr txBox="1"/>
            <p:nvPr/>
          </p:nvSpPr>
          <p:spPr>
            <a:xfrm>
              <a:off x="1463040" y="349644"/>
              <a:ext cx="281953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sp>
          <p:nvSpPr>
            <p:cNvPr id="465" name="Google Shape;465;p22"/>
            <p:cNvSpPr txBox="1"/>
            <p:nvPr/>
          </p:nvSpPr>
          <p:spPr>
            <a:xfrm>
              <a:off x="1706880" y="932385"/>
              <a:ext cx="637466" cy="350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NSW</a:t>
              </a:r>
              <a:endParaRPr/>
            </a:p>
          </p:txBody>
        </p:sp>
        <p:sp>
          <p:nvSpPr>
            <p:cNvPr id="466" name="Google Shape;466;p22"/>
            <p:cNvSpPr txBox="1"/>
            <p:nvPr/>
          </p:nvSpPr>
          <p:spPr>
            <a:xfrm>
              <a:off x="1405890" y="1129060"/>
              <a:ext cx="256615" cy="350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  <p:sp>
          <p:nvSpPr>
            <p:cNvPr id="467" name="Google Shape;467;p22"/>
            <p:cNvSpPr txBox="1"/>
            <p:nvPr/>
          </p:nvSpPr>
          <p:spPr>
            <a:xfrm>
              <a:off x="1950720" y="1604965"/>
              <a:ext cx="243779" cy="350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grpSp>
        <p:nvGrpSpPr>
          <p:cNvPr id="468" name="Google Shape;468;p22"/>
          <p:cNvGrpSpPr/>
          <p:nvPr/>
        </p:nvGrpSpPr>
        <p:grpSpPr>
          <a:xfrm>
            <a:off x="6006252" y="3389387"/>
            <a:ext cx="1280163" cy="1165485"/>
            <a:chOff x="-1" y="-1"/>
            <a:chExt cx="1280162" cy="1165483"/>
          </a:xfrm>
        </p:grpSpPr>
        <p:sp>
          <p:nvSpPr>
            <p:cNvPr id="469" name="Google Shape;469;p22"/>
            <p:cNvSpPr/>
            <p:nvPr/>
          </p:nvSpPr>
          <p:spPr>
            <a:xfrm>
              <a:off x="-1" y="233096"/>
              <a:ext cx="731522" cy="932386"/>
            </a:xfrm>
            <a:prstGeom prst="rect">
              <a:avLst/>
            </a:prstGeom>
            <a:solidFill>
              <a:srgbClr val="F81706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731520" y="-1"/>
              <a:ext cx="548641" cy="699290"/>
            </a:xfrm>
            <a:prstGeom prst="rect">
              <a:avLst/>
            </a:prstGeom>
            <a:solidFill>
              <a:srgbClr val="45D628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2"/>
            <p:cNvSpPr txBox="1"/>
            <p:nvPr/>
          </p:nvSpPr>
          <p:spPr>
            <a:xfrm>
              <a:off x="109220" y="548747"/>
              <a:ext cx="463895" cy="350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WA</a:t>
              </a:r>
              <a:endParaRPr/>
            </a:p>
          </p:txBody>
        </p:sp>
        <p:sp>
          <p:nvSpPr>
            <p:cNvPr id="472" name="Google Shape;472;p22"/>
            <p:cNvSpPr txBox="1"/>
            <p:nvPr/>
          </p:nvSpPr>
          <p:spPr>
            <a:xfrm>
              <a:off x="853440" y="174822"/>
              <a:ext cx="4088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NT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"/>
          <p:cNvSpPr txBox="1"/>
          <p:nvPr>
            <p:ph type="title"/>
          </p:nvPr>
        </p:nvSpPr>
        <p:spPr>
          <a:xfrm>
            <a:off x="571500" y="-762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When to use CSP Techniques?</a:t>
            </a:r>
            <a:endParaRPr/>
          </a:p>
        </p:txBody>
      </p:sp>
      <p:sp>
        <p:nvSpPr>
          <p:cNvPr id="478" name="Google Shape;478;p23"/>
          <p:cNvSpPr txBox="1"/>
          <p:nvPr>
            <p:ph idx="1" type="body"/>
          </p:nvPr>
        </p:nvSpPr>
        <p:spPr>
          <a:xfrm>
            <a:off x="138753" y="1310587"/>
            <a:ext cx="8826481" cy="5029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When the problem can be expressed by a set of variables with constraints on their values</a:t>
            </a:r>
            <a:endParaRPr/>
          </a:p>
          <a:p>
            <a:pPr indent="-4572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When constraints are relatively simple (e.g., binary)</a:t>
            </a:r>
            <a:endParaRPr/>
          </a:p>
          <a:p>
            <a:pPr indent="-4572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When constraints propagate well (AC3 eliminates many values)</a:t>
            </a:r>
            <a:endParaRPr/>
          </a:p>
          <a:p>
            <a:pPr indent="-4572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Local Search: when the solutions are “densely” distributed in the space of possible assignments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4"/>
          <p:cNvSpPr txBox="1"/>
          <p:nvPr>
            <p:ph type="title"/>
          </p:nvPr>
        </p:nvSpPr>
        <p:spPr>
          <a:xfrm>
            <a:off x="667292" y="12171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 Black"/>
              <a:buNone/>
            </a:pPr>
            <a:r>
              <a:rPr lang="en-US"/>
              <a:t>Game Playing -- Adversarial Search </a:t>
            </a:r>
            <a:endParaRPr/>
          </a:p>
        </p:txBody>
      </p:sp>
      <p:sp>
        <p:nvSpPr>
          <p:cNvPr id="484" name="Google Shape;484;p24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5" name="Google Shape;485;p24"/>
          <p:cNvCxnSpPr/>
          <p:nvPr/>
        </p:nvCxnSpPr>
        <p:spPr>
          <a:xfrm flipH="1">
            <a:off x="3418507" y="2095443"/>
            <a:ext cx="908050" cy="3873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24"/>
          <p:cNvCxnSpPr/>
          <p:nvPr/>
        </p:nvCxnSpPr>
        <p:spPr>
          <a:xfrm>
            <a:off x="4453557" y="2095443"/>
            <a:ext cx="0" cy="368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24"/>
          <p:cNvCxnSpPr/>
          <p:nvPr/>
        </p:nvCxnSpPr>
        <p:spPr>
          <a:xfrm>
            <a:off x="4612307" y="2114493"/>
            <a:ext cx="711200" cy="3492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24"/>
          <p:cNvCxnSpPr/>
          <p:nvPr/>
        </p:nvCxnSpPr>
        <p:spPr>
          <a:xfrm flipH="1">
            <a:off x="2275507" y="3447993"/>
            <a:ext cx="908050" cy="1968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24"/>
          <p:cNvCxnSpPr/>
          <p:nvPr/>
        </p:nvCxnSpPr>
        <p:spPr>
          <a:xfrm flipH="1">
            <a:off x="3113707" y="3467043"/>
            <a:ext cx="88900" cy="2921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24"/>
          <p:cNvCxnSpPr/>
          <p:nvPr/>
        </p:nvCxnSpPr>
        <p:spPr>
          <a:xfrm flipH="1">
            <a:off x="3999532" y="3384493"/>
            <a:ext cx="30480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24"/>
          <p:cNvCxnSpPr/>
          <p:nvPr/>
        </p:nvCxnSpPr>
        <p:spPr>
          <a:xfrm>
            <a:off x="4532932" y="3384493"/>
            <a:ext cx="381000" cy="304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24"/>
          <p:cNvCxnSpPr/>
          <p:nvPr/>
        </p:nvCxnSpPr>
        <p:spPr>
          <a:xfrm>
            <a:off x="5371132" y="3384493"/>
            <a:ext cx="1524000" cy="304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24"/>
          <p:cNvCxnSpPr/>
          <p:nvPr/>
        </p:nvCxnSpPr>
        <p:spPr>
          <a:xfrm>
            <a:off x="5371132" y="3384493"/>
            <a:ext cx="533400" cy="3048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24"/>
          <p:cNvCxnSpPr/>
          <p:nvPr/>
        </p:nvCxnSpPr>
        <p:spPr>
          <a:xfrm>
            <a:off x="2246932" y="4527493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24"/>
          <p:cNvCxnSpPr/>
          <p:nvPr/>
        </p:nvCxnSpPr>
        <p:spPr>
          <a:xfrm>
            <a:off x="4151932" y="4527493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24"/>
          <p:cNvCxnSpPr/>
          <p:nvPr/>
        </p:nvCxnSpPr>
        <p:spPr>
          <a:xfrm>
            <a:off x="6056932" y="4527493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24"/>
          <p:cNvCxnSpPr/>
          <p:nvPr/>
        </p:nvCxnSpPr>
        <p:spPr>
          <a:xfrm>
            <a:off x="6971332" y="4527493"/>
            <a:ext cx="0" cy="3810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24"/>
          <p:cNvSpPr/>
          <p:nvPr/>
        </p:nvSpPr>
        <p:spPr>
          <a:xfrm>
            <a:off x="7352332" y="1790643"/>
            <a:ext cx="304800" cy="304800"/>
          </a:xfrm>
          <a:prstGeom prst="smileyFace">
            <a:avLst>
              <a:gd fmla="val 46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4"/>
          <p:cNvSpPr/>
          <p:nvPr/>
        </p:nvSpPr>
        <p:spPr>
          <a:xfrm>
            <a:off x="7428532" y="2247843"/>
            <a:ext cx="228600" cy="304800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4"/>
          <p:cNvSpPr/>
          <p:nvPr/>
        </p:nvSpPr>
        <p:spPr>
          <a:xfrm>
            <a:off x="7428532" y="2693931"/>
            <a:ext cx="228600" cy="2286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4"/>
          <p:cNvSpPr txBox="1"/>
          <p:nvPr/>
        </p:nvSpPr>
        <p:spPr>
          <a:xfrm>
            <a:off x="7872490" y="1785351"/>
            <a:ext cx="566738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</a:t>
            </a:r>
            <a:endParaRPr/>
          </a:p>
        </p:txBody>
      </p:sp>
      <p:sp>
        <p:nvSpPr>
          <p:cNvPr id="502" name="Google Shape;502;p24"/>
          <p:cNvSpPr txBox="1"/>
          <p:nvPr/>
        </p:nvSpPr>
        <p:spPr>
          <a:xfrm>
            <a:off x="7872490" y="2243611"/>
            <a:ext cx="650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lose</a:t>
            </a:r>
            <a:endParaRPr/>
          </a:p>
        </p:txBody>
      </p:sp>
      <p:sp>
        <p:nvSpPr>
          <p:cNvPr id="503" name="Google Shape;503;p24"/>
          <p:cNvSpPr txBox="1"/>
          <p:nvPr/>
        </p:nvSpPr>
        <p:spPr>
          <a:xfrm>
            <a:off x="7845490" y="2628843"/>
            <a:ext cx="735013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endParaRPr/>
          </a:p>
        </p:txBody>
      </p:sp>
      <p:sp>
        <p:nvSpPr>
          <p:cNvPr id="504" name="Google Shape;504;p24"/>
          <p:cNvSpPr/>
          <p:nvPr/>
        </p:nvSpPr>
        <p:spPr>
          <a:xfrm>
            <a:off x="6950707" y="5709651"/>
            <a:ext cx="228600" cy="2286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4"/>
          <p:cNvSpPr/>
          <p:nvPr/>
        </p:nvSpPr>
        <p:spPr>
          <a:xfrm>
            <a:off x="4075732" y="5687955"/>
            <a:ext cx="228600" cy="2286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4"/>
          <p:cNvSpPr/>
          <p:nvPr/>
        </p:nvSpPr>
        <p:spPr>
          <a:xfrm>
            <a:off x="2046907" y="5667318"/>
            <a:ext cx="228600" cy="2286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" name="Google Shape;507;p24"/>
          <p:cNvGrpSpPr/>
          <p:nvPr/>
        </p:nvGrpSpPr>
        <p:grpSpPr>
          <a:xfrm>
            <a:off x="3999532" y="1257243"/>
            <a:ext cx="844550" cy="936625"/>
            <a:chOff x="1920" y="960"/>
            <a:chExt cx="542" cy="628"/>
          </a:xfrm>
        </p:grpSpPr>
        <p:sp>
          <p:nvSpPr>
            <p:cNvPr id="508" name="Google Shape;508;p24"/>
            <p:cNvSpPr/>
            <p:nvPr/>
          </p:nvSpPr>
          <p:spPr>
            <a:xfrm>
              <a:off x="2256" y="960"/>
              <a:ext cx="198" cy="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1920" y="960"/>
              <a:ext cx="198" cy="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grpSp>
          <p:nvGrpSpPr>
            <p:cNvPr id="510" name="Google Shape;510;p24"/>
            <p:cNvGrpSpPr/>
            <p:nvPr/>
          </p:nvGrpSpPr>
          <p:grpSpPr>
            <a:xfrm>
              <a:off x="1958" y="971"/>
              <a:ext cx="504" cy="617"/>
              <a:chOff x="1958" y="971"/>
              <a:chExt cx="504" cy="617"/>
            </a:xfrm>
          </p:grpSpPr>
          <p:grpSp>
            <p:nvGrpSpPr>
              <p:cNvPr id="511" name="Google Shape;511;p24"/>
              <p:cNvGrpSpPr/>
              <p:nvPr/>
            </p:nvGrpSpPr>
            <p:grpSpPr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512" name="Google Shape;512;p24"/>
                <p:cNvGrpSpPr/>
                <p:nvPr/>
              </p:nvGrpSpPr>
              <p:grpSpPr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cxnSp>
                <p:nvCxnSpPr>
                  <p:cNvPr id="513" name="Google Shape;513;p24"/>
                  <p:cNvCxnSpPr/>
                  <p:nvPr/>
                </p:nvCxnSpPr>
                <p:spPr>
                  <a:xfrm>
                    <a:off x="2368" y="1380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4" name="Google Shape;514;p24"/>
                  <p:cNvCxnSpPr/>
                  <p:nvPr/>
                </p:nvCxnSpPr>
                <p:spPr>
                  <a:xfrm>
                    <a:off x="2368" y="1572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15" name="Google Shape;515;p24"/>
                <p:cNvGrpSpPr/>
                <p:nvPr/>
              </p:nvGrpSpPr>
              <p:grpSpPr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cxnSp>
                <p:nvCxnSpPr>
                  <p:cNvPr id="516" name="Google Shape;516;p24"/>
                  <p:cNvCxnSpPr/>
                  <p:nvPr/>
                </p:nvCxnSpPr>
                <p:spPr>
                  <a:xfrm>
                    <a:off x="2700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17" name="Google Shape;517;p24"/>
                  <p:cNvCxnSpPr/>
                  <p:nvPr/>
                </p:nvCxnSpPr>
                <p:spPr>
                  <a:xfrm>
                    <a:off x="2508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518" name="Google Shape;518;p24"/>
              <p:cNvSpPr/>
              <p:nvPr/>
            </p:nvSpPr>
            <p:spPr>
              <a:xfrm>
                <a:off x="2112" y="1152"/>
                <a:ext cx="205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519" name="Google Shape;519;p24"/>
              <p:cNvSpPr/>
              <p:nvPr/>
            </p:nvSpPr>
            <p:spPr>
              <a:xfrm>
                <a:off x="2256" y="1344"/>
                <a:ext cx="206" cy="2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520" name="Google Shape;520;p24"/>
              <p:cNvSpPr/>
              <p:nvPr/>
            </p:nvSpPr>
            <p:spPr>
              <a:xfrm>
                <a:off x="2064" y="971"/>
                <a:ext cx="205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521" name="Google Shape;521;p24"/>
              <p:cNvSpPr/>
              <p:nvPr/>
            </p:nvSpPr>
            <p:spPr>
              <a:xfrm>
                <a:off x="2256" y="1152"/>
                <a:ext cx="200" cy="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 b="1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2" name="Google Shape;522;p24"/>
          <p:cNvGrpSpPr/>
          <p:nvPr/>
        </p:nvGrpSpPr>
        <p:grpSpPr>
          <a:xfrm>
            <a:off x="5066332" y="2487555"/>
            <a:ext cx="854075" cy="973138"/>
            <a:chOff x="1920" y="960"/>
            <a:chExt cx="538" cy="613"/>
          </a:xfrm>
        </p:grpSpPr>
        <p:sp>
          <p:nvSpPr>
            <p:cNvPr id="523" name="Google Shape;523;p24"/>
            <p:cNvSpPr/>
            <p:nvPr/>
          </p:nvSpPr>
          <p:spPr>
            <a:xfrm>
              <a:off x="2256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1920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grpSp>
          <p:nvGrpSpPr>
            <p:cNvPr id="525" name="Google Shape;525;p24"/>
            <p:cNvGrpSpPr/>
            <p:nvPr/>
          </p:nvGrpSpPr>
          <p:grpSpPr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526" name="Google Shape;526;p24"/>
              <p:cNvGrpSpPr/>
              <p:nvPr/>
            </p:nvGrpSpPr>
            <p:grpSpPr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527" name="Google Shape;527;p24"/>
                <p:cNvGrpSpPr/>
                <p:nvPr/>
              </p:nvGrpSpPr>
              <p:grpSpPr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cxnSp>
                <p:nvCxnSpPr>
                  <p:cNvPr id="528" name="Google Shape;528;p24"/>
                  <p:cNvCxnSpPr/>
                  <p:nvPr/>
                </p:nvCxnSpPr>
                <p:spPr>
                  <a:xfrm>
                    <a:off x="2368" y="1380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29" name="Google Shape;529;p24"/>
                  <p:cNvCxnSpPr/>
                  <p:nvPr/>
                </p:nvCxnSpPr>
                <p:spPr>
                  <a:xfrm>
                    <a:off x="2368" y="1572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530" name="Google Shape;530;p24"/>
                <p:cNvGrpSpPr/>
                <p:nvPr/>
              </p:nvGrpSpPr>
              <p:grpSpPr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cxnSp>
                <p:nvCxnSpPr>
                  <p:cNvPr id="531" name="Google Shape;531;p24"/>
                  <p:cNvCxnSpPr/>
                  <p:nvPr/>
                </p:nvCxnSpPr>
                <p:spPr>
                  <a:xfrm>
                    <a:off x="2700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532" name="Google Shape;532;p24"/>
                  <p:cNvCxnSpPr/>
                  <p:nvPr/>
                </p:nvCxnSpPr>
                <p:spPr>
                  <a:xfrm>
                    <a:off x="2508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533" name="Google Shape;533;p24"/>
              <p:cNvSpPr/>
              <p:nvPr/>
            </p:nvSpPr>
            <p:spPr>
              <a:xfrm>
                <a:off x="2112" y="1152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534" name="Google Shape;534;p24"/>
              <p:cNvSpPr/>
              <p:nvPr/>
            </p:nvSpPr>
            <p:spPr>
              <a:xfrm>
                <a:off x="2256" y="1344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535" name="Google Shape;535;p24"/>
              <p:cNvSpPr/>
              <p:nvPr/>
            </p:nvSpPr>
            <p:spPr>
              <a:xfrm>
                <a:off x="2064" y="971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536" name="Google Shape;536;p24"/>
              <p:cNvSpPr/>
              <p:nvPr/>
            </p:nvSpPr>
            <p:spPr>
              <a:xfrm>
                <a:off x="2256" y="1152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 b="1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7" name="Google Shape;537;p24"/>
          <p:cNvGrpSpPr/>
          <p:nvPr/>
        </p:nvGrpSpPr>
        <p:grpSpPr>
          <a:xfrm>
            <a:off x="2856532" y="2487555"/>
            <a:ext cx="854075" cy="973138"/>
            <a:chOff x="1200" y="1824"/>
            <a:chExt cx="538" cy="613"/>
          </a:xfrm>
        </p:grpSpPr>
        <p:grpSp>
          <p:nvGrpSpPr>
            <p:cNvPr id="538" name="Google Shape;538;p24"/>
            <p:cNvGrpSpPr/>
            <p:nvPr/>
          </p:nvGrpSpPr>
          <p:grpSpPr>
            <a:xfrm>
              <a:off x="1200" y="1824"/>
              <a:ext cx="538" cy="613"/>
              <a:chOff x="1920" y="960"/>
              <a:chExt cx="538" cy="613"/>
            </a:xfrm>
          </p:grpSpPr>
          <p:sp>
            <p:nvSpPr>
              <p:cNvPr id="539" name="Google Shape;539;p24"/>
              <p:cNvSpPr/>
              <p:nvPr/>
            </p:nvSpPr>
            <p:spPr>
              <a:xfrm>
                <a:off x="2256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540" name="Google Shape;540;p24"/>
              <p:cNvSpPr/>
              <p:nvPr/>
            </p:nvSpPr>
            <p:spPr>
              <a:xfrm>
                <a:off x="1920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grpSp>
            <p:nvGrpSpPr>
              <p:cNvPr id="541" name="Google Shape;541;p24"/>
              <p:cNvGrpSpPr/>
              <p:nvPr/>
            </p:nvGrpSpPr>
            <p:grpSpPr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542" name="Google Shape;542;p24"/>
                <p:cNvGrpSpPr/>
                <p:nvPr/>
              </p:nvGrpSpPr>
              <p:grpSpPr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543" name="Google Shape;543;p24"/>
                  <p:cNvGrpSpPr/>
                  <p:nvPr/>
                </p:nvGrpSpPr>
                <p:grpSpPr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cxnSp>
                  <p:nvCxnSpPr>
                    <p:cNvPr id="544" name="Google Shape;544;p24"/>
                    <p:cNvCxnSpPr/>
                    <p:nvPr/>
                  </p:nvCxnSpPr>
                  <p:spPr>
                    <a:xfrm>
                      <a:off x="2368" y="1380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45" name="Google Shape;545;p24"/>
                    <p:cNvCxnSpPr/>
                    <p:nvPr/>
                  </p:nvCxnSpPr>
                  <p:spPr>
                    <a:xfrm>
                      <a:off x="2368" y="1572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546" name="Google Shape;546;p24"/>
                  <p:cNvGrpSpPr/>
                  <p:nvPr/>
                </p:nvGrpSpPr>
                <p:grpSpPr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cxnSp>
                  <p:nvCxnSpPr>
                    <p:cNvPr id="547" name="Google Shape;547;p24"/>
                    <p:cNvCxnSpPr/>
                    <p:nvPr/>
                  </p:nvCxnSpPr>
                  <p:spPr>
                    <a:xfrm>
                      <a:off x="2700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48" name="Google Shape;548;p24"/>
                    <p:cNvCxnSpPr/>
                    <p:nvPr/>
                  </p:nvCxnSpPr>
                  <p:spPr>
                    <a:xfrm>
                      <a:off x="2508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  <p:sp>
              <p:nvSpPr>
                <p:cNvPr id="549" name="Google Shape;549;p24"/>
                <p:cNvSpPr/>
                <p:nvPr/>
              </p:nvSpPr>
              <p:spPr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550" name="Google Shape;550;p24"/>
                <p:cNvSpPr/>
                <p:nvPr/>
              </p:nvSpPr>
              <p:spPr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551" name="Google Shape;551;p24"/>
                <p:cNvSpPr/>
                <p:nvPr/>
              </p:nvSpPr>
              <p:spPr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552" name="Google Shape;552;p24"/>
                <p:cNvSpPr/>
                <p:nvPr/>
              </p:nvSpPr>
              <p:spPr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 b="1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53" name="Google Shape;553;p24"/>
            <p:cNvSpPr/>
            <p:nvPr/>
          </p:nvSpPr>
          <p:spPr>
            <a:xfrm>
              <a:off x="1200" y="2016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grpSp>
        <p:nvGrpSpPr>
          <p:cNvPr id="554" name="Google Shape;554;p24"/>
          <p:cNvGrpSpPr/>
          <p:nvPr/>
        </p:nvGrpSpPr>
        <p:grpSpPr>
          <a:xfrm>
            <a:off x="3961432" y="2487555"/>
            <a:ext cx="854075" cy="973138"/>
            <a:chOff x="1896" y="1824"/>
            <a:chExt cx="538" cy="613"/>
          </a:xfrm>
        </p:grpSpPr>
        <p:grpSp>
          <p:nvGrpSpPr>
            <p:cNvPr id="555" name="Google Shape;555;p24"/>
            <p:cNvGrpSpPr/>
            <p:nvPr/>
          </p:nvGrpSpPr>
          <p:grpSpPr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556" name="Google Shape;556;p24"/>
              <p:cNvSpPr/>
              <p:nvPr/>
            </p:nvSpPr>
            <p:spPr>
              <a:xfrm>
                <a:off x="2256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1920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grpSp>
            <p:nvGrpSpPr>
              <p:cNvPr id="558" name="Google Shape;558;p24"/>
              <p:cNvGrpSpPr/>
              <p:nvPr/>
            </p:nvGrpSpPr>
            <p:grpSpPr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559" name="Google Shape;559;p24"/>
                <p:cNvGrpSpPr/>
                <p:nvPr/>
              </p:nvGrpSpPr>
              <p:grpSpPr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560" name="Google Shape;560;p24"/>
                  <p:cNvGrpSpPr/>
                  <p:nvPr/>
                </p:nvGrpSpPr>
                <p:grpSpPr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cxnSp>
                  <p:nvCxnSpPr>
                    <p:cNvPr id="561" name="Google Shape;561;p24"/>
                    <p:cNvCxnSpPr/>
                    <p:nvPr/>
                  </p:nvCxnSpPr>
                  <p:spPr>
                    <a:xfrm>
                      <a:off x="2368" y="1380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62" name="Google Shape;562;p24"/>
                    <p:cNvCxnSpPr/>
                    <p:nvPr/>
                  </p:nvCxnSpPr>
                  <p:spPr>
                    <a:xfrm>
                      <a:off x="2368" y="1572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563" name="Google Shape;563;p24"/>
                  <p:cNvGrpSpPr/>
                  <p:nvPr/>
                </p:nvGrpSpPr>
                <p:grpSpPr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cxnSp>
                  <p:nvCxnSpPr>
                    <p:cNvPr id="564" name="Google Shape;564;p24"/>
                    <p:cNvCxnSpPr/>
                    <p:nvPr/>
                  </p:nvCxnSpPr>
                  <p:spPr>
                    <a:xfrm>
                      <a:off x="2700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65" name="Google Shape;565;p24"/>
                    <p:cNvCxnSpPr/>
                    <p:nvPr/>
                  </p:nvCxnSpPr>
                  <p:spPr>
                    <a:xfrm>
                      <a:off x="2508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  <p:sp>
              <p:nvSpPr>
                <p:cNvPr id="566" name="Google Shape;566;p24"/>
                <p:cNvSpPr/>
                <p:nvPr/>
              </p:nvSpPr>
              <p:spPr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567" name="Google Shape;567;p24"/>
                <p:cNvSpPr/>
                <p:nvPr/>
              </p:nvSpPr>
              <p:spPr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568" name="Google Shape;568;p24"/>
                <p:cNvSpPr/>
                <p:nvPr/>
              </p:nvSpPr>
              <p:spPr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569" name="Google Shape;569;p24"/>
                <p:cNvSpPr/>
                <p:nvPr/>
              </p:nvSpPr>
              <p:spPr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 b="1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70" name="Google Shape;570;p24"/>
            <p:cNvSpPr/>
            <p:nvPr/>
          </p:nvSpPr>
          <p:spPr>
            <a:xfrm>
              <a:off x="1918" y="2208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sp>
        <p:nvSpPr>
          <p:cNvPr id="571" name="Google Shape;571;p24"/>
          <p:cNvSpPr/>
          <p:nvPr/>
        </p:nvSpPr>
        <p:spPr>
          <a:xfrm>
            <a:off x="5371132" y="3097155"/>
            <a:ext cx="3079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572" name="Google Shape;572;p24"/>
          <p:cNvGrpSpPr/>
          <p:nvPr/>
        </p:nvGrpSpPr>
        <p:grpSpPr>
          <a:xfrm>
            <a:off x="2704132" y="3630555"/>
            <a:ext cx="854075" cy="973138"/>
            <a:chOff x="1200" y="1824"/>
            <a:chExt cx="538" cy="613"/>
          </a:xfrm>
        </p:grpSpPr>
        <p:grpSp>
          <p:nvGrpSpPr>
            <p:cNvPr id="573" name="Google Shape;573;p24"/>
            <p:cNvGrpSpPr/>
            <p:nvPr/>
          </p:nvGrpSpPr>
          <p:grpSpPr>
            <a:xfrm>
              <a:off x="1200" y="1824"/>
              <a:ext cx="538" cy="613"/>
              <a:chOff x="1920" y="960"/>
              <a:chExt cx="538" cy="613"/>
            </a:xfrm>
          </p:grpSpPr>
          <p:sp>
            <p:nvSpPr>
              <p:cNvPr id="574" name="Google Shape;574;p24"/>
              <p:cNvSpPr/>
              <p:nvPr/>
            </p:nvSpPr>
            <p:spPr>
              <a:xfrm>
                <a:off x="2256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575" name="Google Shape;575;p24"/>
              <p:cNvSpPr/>
              <p:nvPr/>
            </p:nvSpPr>
            <p:spPr>
              <a:xfrm>
                <a:off x="1920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grpSp>
            <p:nvGrpSpPr>
              <p:cNvPr id="576" name="Google Shape;576;p24"/>
              <p:cNvGrpSpPr/>
              <p:nvPr/>
            </p:nvGrpSpPr>
            <p:grpSpPr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577" name="Google Shape;577;p24"/>
                <p:cNvGrpSpPr/>
                <p:nvPr/>
              </p:nvGrpSpPr>
              <p:grpSpPr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578" name="Google Shape;578;p24"/>
                  <p:cNvGrpSpPr/>
                  <p:nvPr/>
                </p:nvGrpSpPr>
                <p:grpSpPr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cxnSp>
                  <p:nvCxnSpPr>
                    <p:cNvPr id="579" name="Google Shape;579;p24"/>
                    <p:cNvCxnSpPr/>
                    <p:nvPr/>
                  </p:nvCxnSpPr>
                  <p:spPr>
                    <a:xfrm>
                      <a:off x="2368" y="1380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80" name="Google Shape;580;p24"/>
                    <p:cNvCxnSpPr/>
                    <p:nvPr/>
                  </p:nvCxnSpPr>
                  <p:spPr>
                    <a:xfrm>
                      <a:off x="2368" y="1572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581" name="Google Shape;581;p24"/>
                  <p:cNvGrpSpPr/>
                  <p:nvPr/>
                </p:nvGrpSpPr>
                <p:grpSpPr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cxnSp>
                  <p:nvCxnSpPr>
                    <p:cNvPr id="582" name="Google Shape;582;p24"/>
                    <p:cNvCxnSpPr/>
                    <p:nvPr/>
                  </p:nvCxnSpPr>
                  <p:spPr>
                    <a:xfrm>
                      <a:off x="2700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83" name="Google Shape;583;p24"/>
                    <p:cNvCxnSpPr/>
                    <p:nvPr/>
                  </p:nvCxnSpPr>
                  <p:spPr>
                    <a:xfrm>
                      <a:off x="2508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  <p:sp>
              <p:nvSpPr>
                <p:cNvPr id="584" name="Google Shape;584;p24"/>
                <p:cNvSpPr/>
                <p:nvPr/>
              </p:nvSpPr>
              <p:spPr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585" name="Google Shape;585;p24"/>
                <p:cNvSpPr/>
                <p:nvPr/>
              </p:nvSpPr>
              <p:spPr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586" name="Google Shape;586;p24"/>
                <p:cNvSpPr/>
                <p:nvPr/>
              </p:nvSpPr>
              <p:spPr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587" name="Google Shape;587;p24"/>
                <p:cNvSpPr/>
                <p:nvPr/>
              </p:nvSpPr>
              <p:spPr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 b="1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88" name="Google Shape;588;p24"/>
            <p:cNvSpPr/>
            <p:nvPr/>
          </p:nvSpPr>
          <p:spPr>
            <a:xfrm>
              <a:off x="1200" y="2016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grpSp>
        <p:nvGrpSpPr>
          <p:cNvPr id="589" name="Google Shape;589;p24"/>
          <p:cNvGrpSpPr/>
          <p:nvPr/>
        </p:nvGrpSpPr>
        <p:grpSpPr>
          <a:xfrm>
            <a:off x="1713532" y="3630555"/>
            <a:ext cx="854075" cy="973138"/>
            <a:chOff x="1200" y="1824"/>
            <a:chExt cx="538" cy="613"/>
          </a:xfrm>
        </p:grpSpPr>
        <p:grpSp>
          <p:nvGrpSpPr>
            <p:cNvPr id="590" name="Google Shape;590;p24"/>
            <p:cNvGrpSpPr/>
            <p:nvPr/>
          </p:nvGrpSpPr>
          <p:grpSpPr>
            <a:xfrm>
              <a:off x="1200" y="1824"/>
              <a:ext cx="538" cy="613"/>
              <a:chOff x="1920" y="960"/>
              <a:chExt cx="538" cy="613"/>
            </a:xfrm>
          </p:grpSpPr>
          <p:sp>
            <p:nvSpPr>
              <p:cNvPr id="591" name="Google Shape;591;p24"/>
              <p:cNvSpPr/>
              <p:nvPr/>
            </p:nvSpPr>
            <p:spPr>
              <a:xfrm>
                <a:off x="2256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592" name="Google Shape;592;p24"/>
              <p:cNvSpPr/>
              <p:nvPr/>
            </p:nvSpPr>
            <p:spPr>
              <a:xfrm>
                <a:off x="1920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grpSp>
            <p:nvGrpSpPr>
              <p:cNvPr id="593" name="Google Shape;593;p24"/>
              <p:cNvGrpSpPr/>
              <p:nvPr/>
            </p:nvGrpSpPr>
            <p:grpSpPr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594" name="Google Shape;594;p24"/>
                <p:cNvGrpSpPr/>
                <p:nvPr/>
              </p:nvGrpSpPr>
              <p:grpSpPr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595" name="Google Shape;595;p24"/>
                  <p:cNvGrpSpPr/>
                  <p:nvPr/>
                </p:nvGrpSpPr>
                <p:grpSpPr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cxnSp>
                  <p:nvCxnSpPr>
                    <p:cNvPr id="596" name="Google Shape;596;p24"/>
                    <p:cNvCxnSpPr/>
                    <p:nvPr/>
                  </p:nvCxnSpPr>
                  <p:spPr>
                    <a:xfrm>
                      <a:off x="2368" y="1380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597" name="Google Shape;597;p24"/>
                    <p:cNvCxnSpPr/>
                    <p:nvPr/>
                  </p:nvCxnSpPr>
                  <p:spPr>
                    <a:xfrm>
                      <a:off x="2368" y="1572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598" name="Google Shape;598;p24"/>
                  <p:cNvGrpSpPr/>
                  <p:nvPr/>
                </p:nvGrpSpPr>
                <p:grpSpPr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cxnSp>
                  <p:nvCxnSpPr>
                    <p:cNvPr id="599" name="Google Shape;599;p24"/>
                    <p:cNvCxnSpPr/>
                    <p:nvPr/>
                  </p:nvCxnSpPr>
                  <p:spPr>
                    <a:xfrm>
                      <a:off x="2700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600" name="Google Shape;600;p24"/>
                    <p:cNvCxnSpPr/>
                    <p:nvPr/>
                  </p:nvCxnSpPr>
                  <p:spPr>
                    <a:xfrm>
                      <a:off x="2508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  <p:sp>
              <p:nvSpPr>
                <p:cNvPr id="601" name="Google Shape;601;p24"/>
                <p:cNvSpPr/>
                <p:nvPr/>
              </p:nvSpPr>
              <p:spPr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602" name="Google Shape;602;p24"/>
                <p:cNvSpPr/>
                <p:nvPr/>
              </p:nvSpPr>
              <p:spPr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603" name="Google Shape;603;p24"/>
                <p:cNvSpPr/>
                <p:nvPr/>
              </p:nvSpPr>
              <p:spPr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604" name="Google Shape;604;p24"/>
                <p:cNvSpPr/>
                <p:nvPr/>
              </p:nvSpPr>
              <p:spPr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 b="1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05" name="Google Shape;605;p24"/>
            <p:cNvSpPr/>
            <p:nvPr/>
          </p:nvSpPr>
          <p:spPr>
            <a:xfrm>
              <a:off x="1200" y="2016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grpSp>
        <p:nvGrpSpPr>
          <p:cNvPr id="606" name="Google Shape;606;p24"/>
          <p:cNvGrpSpPr/>
          <p:nvPr/>
        </p:nvGrpSpPr>
        <p:grpSpPr>
          <a:xfrm>
            <a:off x="4532932" y="3630555"/>
            <a:ext cx="854075" cy="973138"/>
            <a:chOff x="1896" y="1824"/>
            <a:chExt cx="538" cy="613"/>
          </a:xfrm>
        </p:grpSpPr>
        <p:grpSp>
          <p:nvGrpSpPr>
            <p:cNvPr id="607" name="Google Shape;607;p24"/>
            <p:cNvGrpSpPr/>
            <p:nvPr/>
          </p:nvGrpSpPr>
          <p:grpSpPr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08" name="Google Shape;608;p24"/>
              <p:cNvSpPr/>
              <p:nvPr/>
            </p:nvSpPr>
            <p:spPr>
              <a:xfrm>
                <a:off x="2256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609" name="Google Shape;609;p24"/>
              <p:cNvSpPr/>
              <p:nvPr/>
            </p:nvSpPr>
            <p:spPr>
              <a:xfrm>
                <a:off x="1920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grpSp>
            <p:nvGrpSpPr>
              <p:cNvPr id="610" name="Google Shape;610;p24"/>
              <p:cNvGrpSpPr/>
              <p:nvPr/>
            </p:nvGrpSpPr>
            <p:grpSpPr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11" name="Google Shape;611;p24"/>
                <p:cNvGrpSpPr/>
                <p:nvPr/>
              </p:nvGrpSpPr>
              <p:grpSpPr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12" name="Google Shape;612;p24"/>
                  <p:cNvGrpSpPr/>
                  <p:nvPr/>
                </p:nvGrpSpPr>
                <p:grpSpPr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cxnSp>
                  <p:nvCxnSpPr>
                    <p:cNvPr id="613" name="Google Shape;613;p24"/>
                    <p:cNvCxnSpPr/>
                    <p:nvPr/>
                  </p:nvCxnSpPr>
                  <p:spPr>
                    <a:xfrm>
                      <a:off x="2368" y="1380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614" name="Google Shape;614;p24"/>
                    <p:cNvCxnSpPr/>
                    <p:nvPr/>
                  </p:nvCxnSpPr>
                  <p:spPr>
                    <a:xfrm>
                      <a:off x="2368" y="1572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615" name="Google Shape;615;p24"/>
                  <p:cNvGrpSpPr/>
                  <p:nvPr/>
                </p:nvGrpSpPr>
                <p:grpSpPr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cxnSp>
                  <p:nvCxnSpPr>
                    <p:cNvPr id="616" name="Google Shape;616;p24"/>
                    <p:cNvCxnSpPr/>
                    <p:nvPr/>
                  </p:nvCxnSpPr>
                  <p:spPr>
                    <a:xfrm>
                      <a:off x="2700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617" name="Google Shape;617;p24"/>
                    <p:cNvCxnSpPr/>
                    <p:nvPr/>
                  </p:nvCxnSpPr>
                  <p:spPr>
                    <a:xfrm>
                      <a:off x="2508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  <p:sp>
              <p:nvSpPr>
                <p:cNvPr id="618" name="Google Shape;618;p24"/>
                <p:cNvSpPr/>
                <p:nvPr/>
              </p:nvSpPr>
              <p:spPr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619" name="Google Shape;619;p24"/>
                <p:cNvSpPr/>
                <p:nvPr/>
              </p:nvSpPr>
              <p:spPr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620" name="Google Shape;620;p24"/>
                <p:cNvSpPr/>
                <p:nvPr/>
              </p:nvSpPr>
              <p:spPr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621" name="Google Shape;621;p24"/>
                <p:cNvSpPr/>
                <p:nvPr/>
              </p:nvSpPr>
              <p:spPr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 b="1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22" name="Google Shape;622;p24"/>
            <p:cNvSpPr/>
            <p:nvPr/>
          </p:nvSpPr>
          <p:spPr>
            <a:xfrm>
              <a:off x="1918" y="2208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grpSp>
        <p:nvGrpSpPr>
          <p:cNvPr id="623" name="Google Shape;623;p24"/>
          <p:cNvGrpSpPr/>
          <p:nvPr/>
        </p:nvGrpSpPr>
        <p:grpSpPr>
          <a:xfrm>
            <a:off x="3542332" y="3630555"/>
            <a:ext cx="854075" cy="973138"/>
            <a:chOff x="1896" y="1824"/>
            <a:chExt cx="538" cy="613"/>
          </a:xfrm>
        </p:grpSpPr>
        <p:grpSp>
          <p:nvGrpSpPr>
            <p:cNvPr id="624" name="Google Shape;624;p24"/>
            <p:cNvGrpSpPr/>
            <p:nvPr/>
          </p:nvGrpSpPr>
          <p:grpSpPr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25" name="Google Shape;625;p24"/>
              <p:cNvSpPr/>
              <p:nvPr/>
            </p:nvSpPr>
            <p:spPr>
              <a:xfrm>
                <a:off x="2256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626" name="Google Shape;626;p24"/>
              <p:cNvSpPr/>
              <p:nvPr/>
            </p:nvSpPr>
            <p:spPr>
              <a:xfrm>
                <a:off x="1920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grpSp>
            <p:nvGrpSpPr>
              <p:cNvPr id="627" name="Google Shape;627;p24"/>
              <p:cNvGrpSpPr/>
              <p:nvPr/>
            </p:nvGrpSpPr>
            <p:grpSpPr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28" name="Google Shape;628;p24"/>
                <p:cNvGrpSpPr/>
                <p:nvPr/>
              </p:nvGrpSpPr>
              <p:grpSpPr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29" name="Google Shape;629;p24"/>
                  <p:cNvGrpSpPr/>
                  <p:nvPr/>
                </p:nvGrpSpPr>
                <p:grpSpPr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cxnSp>
                  <p:nvCxnSpPr>
                    <p:cNvPr id="630" name="Google Shape;630;p24"/>
                    <p:cNvCxnSpPr/>
                    <p:nvPr/>
                  </p:nvCxnSpPr>
                  <p:spPr>
                    <a:xfrm>
                      <a:off x="2368" y="1380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631" name="Google Shape;631;p24"/>
                    <p:cNvCxnSpPr/>
                    <p:nvPr/>
                  </p:nvCxnSpPr>
                  <p:spPr>
                    <a:xfrm>
                      <a:off x="2368" y="1572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632" name="Google Shape;632;p24"/>
                  <p:cNvGrpSpPr/>
                  <p:nvPr/>
                </p:nvGrpSpPr>
                <p:grpSpPr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cxnSp>
                  <p:nvCxnSpPr>
                    <p:cNvPr id="633" name="Google Shape;633;p24"/>
                    <p:cNvCxnSpPr/>
                    <p:nvPr/>
                  </p:nvCxnSpPr>
                  <p:spPr>
                    <a:xfrm>
                      <a:off x="2700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634" name="Google Shape;634;p24"/>
                    <p:cNvCxnSpPr/>
                    <p:nvPr/>
                  </p:nvCxnSpPr>
                  <p:spPr>
                    <a:xfrm>
                      <a:off x="2508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  <p:sp>
              <p:nvSpPr>
                <p:cNvPr id="635" name="Google Shape;635;p24"/>
                <p:cNvSpPr/>
                <p:nvPr/>
              </p:nvSpPr>
              <p:spPr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636" name="Google Shape;636;p24"/>
                <p:cNvSpPr/>
                <p:nvPr/>
              </p:nvSpPr>
              <p:spPr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637" name="Google Shape;637;p24"/>
                <p:cNvSpPr/>
                <p:nvPr/>
              </p:nvSpPr>
              <p:spPr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638" name="Google Shape;638;p24"/>
                <p:cNvSpPr/>
                <p:nvPr/>
              </p:nvSpPr>
              <p:spPr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 b="1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39" name="Google Shape;639;p24"/>
            <p:cNvSpPr/>
            <p:nvPr/>
          </p:nvSpPr>
          <p:spPr>
            <a:xfrm>
              <a:off x="1918" y="2208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grpSp>
        <p:nvGrpSpPr>
          <p:cNvPr id="640" name="Google Shape;640;p24"/>
          <p:cNvGrpSpPr/>
          <p:nvPr/>
        </p:nvGrpSpPr>
        <p:grpSpPr>
          <a:xfrm>
            <a:off x="5507657" y="3571818"/>
            <a:ext cx="854075" cy="973137"/>
            <a:chOff x="1920" y="960"/>
            <a:chExt cx="538" cy="613"/>
          </a:xfrm>
        </p:grpSpPr>
        <p:sp>
          <p:nvSpPr>
            <p:cNvPr id="641" name="Google Shape;641;p24"/>
            <p:cNvSpPr/>
            <p:nvPr/>
          </p:nvSpPr>
          <p:spPr>
            <a:xfrm>
              <a:off x="2256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1920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grpSp>
          <p:nvGrpSpPr>
            <p:cNvPr id="643" name="Google Shape;643;p24"/>
            <p:cNvGrpSpPr/>
            <p:nvPr/>
          </p:nvGrpSpPr>
          <p:grpSpPr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44" name="Google Shape;644;p24"/>
              <p:cNvGrpSpPr/>
              <p:nvPr/>
            </p:nvGrpSpPr>
            <p:grpSpPr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45" name="Google Shape;645;p24"/>
                <p:cNvGrpSpPr/>
                <p:nvPr/>
              </p:nvGrpSpPr>
              <p:grpSpPr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cxnSp>
                <p:nvCxnSpPr>
                  <p:cNvPr id="646" name="Google Shape;646;p24"/>
                  <p:cNvCxnSpPr/>
                  <p:nvPr/>
                </p:nvCxnSpPr>
                <p:spPr>
                  <a:xfrm>
                    <a:off x="2368" y="1380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47" name="Google Shape;647;p24"/>
                  <p:cNvCxnSpPr/>
                  <p:nvPr/>
                </p:nvCxnSpPr>
                <p:spPr>
                  <a:xfrm>
                    <a:off x="2368" y="1572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48" name="Google Shape;648;p24"/>
                <p:cNvGrpSpPr/>
                <p:nvPr/>
              </p:nvGrpSpPr>
              <p:grpSpPr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cxnSp>
                <p:nvCxnSpPr>
                  <p:cNvPr id="649" name="Google Shape;649;p24"/>
                  <p:cNvCxnSpPr/>
                  <p:nvPr/>
                </p:nvCxnSpPr>
                <p:spPr>
                  <a:xfrm>
                    <a:off x="2700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50" name="Google Shape;650;p24"/>
                  <p:cNvCxnSpPr/>
                  <p:nvPr/>
                </p:nvCxnSpPr>
                <p:spPr>
                  <a:xfrm>
                    <a:off x="2508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651" name="Google Shape;651;p24"/>
              <p:cNvSpPr/>
              <p:nvPr/>
            </p:nvSpPr>
            <p:spPr>
              <a:xfrm>
                <a:off x="2112" y="1152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652" name="Google Shape;652;p24"/>
              <p:cNvSpPr/>
              <p:nvPr/>
            </p:nvSpPr>
            <p:spPr>
              <a:xfrm>
                <a:off x="2256" y="1344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653" name="Google Shape;653;p24"/>
              <p:cNvSpPr/>
              <p:nvPr/>
            </p:nvSpPr>
            <p:spPr>
              <a:xfrm>
                <a:off x="2064" y="971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654" name="Google Shape;654;p24"/>
              <p:cNvSpPr/>
              <p:nvPr/>
            </p:nvSpPr>
            <p:spPr>
              <a:xfrm>
                <a:off x="2256" y="1152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 b="1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55" name="Google Shape;655;p24"/>
          <p:cNvSpPr/>
          <p:nvPr/>
        </p:nvSpPr>
        <p:spPr>
          <a:xfrm>
            <a:off x="5812457" y="4181418"/>
            <a:ext cx="307975" cy="36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656" name="Google Shape;656;p24"/>
          <p:cNvGrpSpPr/>
          <p:nvPr/>
        </p:nvGrpSpPr>
        <p:grpSpPr>
          <a:xfrm>
            <a:off x="6437932" y="3554355"/>
            <a:ext cx="854075" cy="973138"/>
            <a:chOff x="1920" y="960"/>
            <a:chExt cx="538" cy="613"/>
          </a:xfrm>
        </p:grpSpPr>
        <p:sp>
          <p:nvSpPr>
            <p:cNvPr id="657" name="Google Shape;657;p24"/>
            <p:cNvSpPr/>
            <p:nvPr/>
          </p:nvSpPr>
          <p:spPr>
            <a:xfrm>
              <a:off x="2256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1920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grpSp>
          <p:nvGrpSpPr>
            <p:cNvPr id="659" name="Google Shape;659;p24"/>
            <p:cNvGrpSpPr/>
            <p:nvPr/>
          </p:nvGrpSpPr>
          <p:grpSpPr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60" name="Google Shape;660;p24"/>
              <p:cNvGrpSpPr/>
              <p:nvPr/>
            </p:nvGrpSpPr>
            <p:grpSpPr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61" name="Google Shape;661;p24"/>
                <p:cNvGrpSpPr/>
                <p:nvPr/>
              </p:nvGrpSpPr>
              <p:grpSpPr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cxnSp>
                <p:nvCxnSpPr>
                  <p:cNvPr id="662" name="Google Shape;662;p24"/>
                  <p:cNvCxnSpPr/>
                  <p:nvPr/>
                </p:nvCxnSpPr>
                <p:spPr>
                  <a:xfrm>
                    <a:off x="2368" y="1380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3" name="Google Shape;663;p24"/>
                  <p:cNvCxnSpPr/>
                  <p:nvPr/>
                </p:nvCxnSpPr>
                <p:spPr>
                  <a:xfrm>
                    <a:off x="2368" y="1572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664" name="Google Shape;664;p24"/>
                <p:cNvGrpSpPr/>
                <p:nvPr/>
              </p:nvGrpSpPr>
              <p:grpSpPr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cxnSp>
                <p:nvCxnSpPr>
                  <p:cNvPr id="665" name="Google Shape;665;p24"/>
                  <p:cNvCxnSpPr/>
                  <p:nvPr/>
                </p:nvCxnSpPr>
                <p:spPr>
                  <a:xfrm>
                    <a:off x="2700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6" name="Google Shape;666;p24"/>
                  <p:cNvCxnSpPr/>
                  <p:nvPr/>
                </p:nvCxnSpPr>
                <p:spPr>
                  <a:xfrm>
                    <a:off x="2508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667" name="Google Shape;667;p24"/>
              <p:cNvSpPr/>
              <p:nvPr/>
            </p:nvSpPr>
            <p:spPr>
              <a:xfrm>
                <a:off x="2112" y="1152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668" name="Google Shape;668;p24"/>
              <p:cNvSpPr/>
              <p:nvPr/>
            </p:nvSpPr>
            <p:spPr>
              <a:xfrm>
                <a:off x="2256" y="1344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>
                <a:off x="2064" y="971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670" name="Google Shape;670;p24"/>
              <p:cNvSpPr/>
              <p:nvPr/>
            </p:nvSpPr>
            <p:spPr>
              <a:xfrm>
                <a:off x="2256" y="1152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 b="1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1" name="Google Shape;671;p24"/>
          <p:cNvSpPr/>
          <p:nvPr/>
        </p:nvSpPr>
        <p:spPr>
          <a:xfrm>
            <a:off x="6742732" y="4163955"/>
            <a:ext cx="3079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72" name="Google Shape;672;p24"/>
          <p:cNvSpPr/>
          <p:nvPr/>
        </p:nvSpPr>
        <p:spPr>
          <a:xfrm>
            <a:off x="5523532" y="3859155"/>
            <a:ext cx="3206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73" name="Google Shape;673;p24"/>
          <p:cNvSpPr/>
          <p:nvPr/>
        </p:nvSpPr>
        <p:spPr>
          <a:xfrm>
            <a:off x="6437932" y="4163955"/>
            <a:ext cx="3206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74" name="Google Shape;674;p24"/>
          <p:cNvSpPr/>
          <p:nvPr/>
        </p:nvSpPr>
        <p:spPr>
          <a:xfrm>
            <a:off x="1713532" y="4240155"/>
            <a:ext cx="3206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75" name="Google Shape;675;p24"/>
          <p:cNvSpPr/>
          <p:nvPr/>
        </p:nvSpPr>
        <p:spPr>
          <a:xfrm>
            <a:off x="3008932" y="4240155"/>
            <a:ext cx="3206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76" name="Google Shape;676;p24"/>
          <p:cNvSpPr/>
          <p:nvPr/>
        </p:nvSpPr>
        <p:spPr>
          <a:xfrm>
            <a:off x="3542332" y="3935355"/>
            <a:ext cx="3206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77" name="Google Shape;677;p24"/>
          <p:cNvSpPr/>
          <p:nvPr/>
        </p:nvSpPr>
        <p:spPr>
          <a:xfrm>
            <a:off x="4837732" y="4240155"/>
            <a:ext cx="3206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78" name="Google Shape;678;p24"/>
          <p:cNvSpPr/>
          <p:nvPr/>
        </p:nvSpPr>
        <p:spPr>
          <a:xfrm>
            <a:off x="4837732" y="4544955"/>
            <a:ext cx="228600" cy="304800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4"/>
          <p:cNvSpPr/>
          <p:nvPr/>
        </p:nvSpPr>
        <p:spPr>
          <a:xfrm>
            <a:off x="2246932" y="4726724"/>
            <a:ext cx="3079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80" name="Google Shape;680;p24"/>
          <p:cNvSpPr/>
          <p:nvPr/>
        </p:nvSpPr>
        <p:spPr>
          <a:xfrm>
            <a:off x="1713532" y="4726724"/>
            <a:ext cx="3079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681" name="Google Shape;681;p24"/>
          <p:cNvGrpSpPr/>
          <p:nvPr/>
        </p:nvGrpSpPr>
        <p:grpSpPr>
          <a:xfrm>
            <a:off x="1773857" y="4707145"/>
            <a:ext cx="793750" cy="955675"/>
            <a:chOff x="1958" y="971"/>
            <a:chExt cx="500" cy="602"/>
          </a:xfrm>
        </p:grpSpPr>
        <p:grpSp>
          <p:nvGrpSpPr>
            <p:cNvPr id="682" name="Google Shape;682;p24"/>
            <p:cNvGrpSpPr/>
            <p:nvPr/>
          </p:nvGrpSpPr>
          <p:grpSpPr>
            <a:xfrm>
              <a:off x="1958" y="1061"/>
              <a:ext cx="448" cy="448"/>
              <a:chOff x="2368" y="1264"/>
              <a:chExt cx="448" cy="448"/>
            </a:xfrm>
          </p:grpSpPr>
          <p:grpSp>
            <p:nvGrpSpPr>
              <p:cNvPr id="683" name="Google Shape;683;p24"/>
              <p:cNvGrpSpPr/>
              <p:nvPr/>
            </p:nvGrpSpPr>
            <p:grpSpPr>
              <a:xfrm>
                <a:off x="2368" y="1380"/>
                <a:ext cx="448" cy="192"/>
                <a:chOff x="2368" y="1380"/>
                <a:chExt cx="448" cy="192"/>
              </a:xfrm>
            </p:grpSpPr>
            <p:cxnSp>
              <p:nvCxnSpPr>
                <p:cNvPr id="684" name="Google Shape;684;p24"/>
                <p:cNvCxnSpPr/>
                <p:nvPr/>
              </p:nvCxnSpPr>
              <p:spPr>
                <a:xfrm>
                  <a:off x="2368" y="1380"/>
                  <a:ext cx="448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5" name="Google Shape;685;p24"/>
                <p:cNvCxnSpPr/>
                <p:nvPr/>
              </p:nvCxnSpPr>
              <p:spPr>
                <a:xfrm>
                  <a:off x="2368" y="1572"/>
                  <a:ext cx="448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86" name="Google Shape;686;p24"/>
              <p:cNvGrpSpPr/>
              <p:nvPr/>
            </p:nvGrpSpPr>
            <p:grpSpPr>
              <a:xfrm>
                <a:off x="2508" y="1264"/>
                <a:ext cx="192" cy="448"/>
                <a:chOff x="2508" y="1264"/>
                <a:chExt cx="192" cy="448"/>
              </a:xfrm>
            </p:grpSpPr>
            <p:cxnSp>
              <p:nvCxnSpPr>
                <p:cNvPr id="687" name="Google Shape;687;p24"/>
                <p:cNvCxnSpPr/>
                <p:nvPr/>
              </p:nvCxnSpPr>
              <p:spPr>
                <a:xfrm>
                  <a:off x="2700" y="1264"/>
                  <a:ext cx="0" cy="44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88" name="Google Shape;688;p24"/>
                <p:cNvCxnSpPr/>
                <p:nvPr/>
              </p:nvCxnSpPr>
              <p:spPr>
                <a:xfrm>
                  <a:off x="2508" y="1264"/>
                  <a:ext cx="0" cy="44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689" name="Google Shape;689;p24"/>
            <p:cNvSpPr/>
            <p:nvPr/>
          </p:nvSpPr>
          <p:spPr>
            <a:xfrm>
              <a:off x="2112" y="1152"/>
              <a:ext cx="202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2256" y="1344"/>
              <a:ext cx="202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2064" y="971"/>
              <a:ext cx="202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2256" y="1152"/>
              <a:ext cx="196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24"/>
          <p:cNvSpPr/>
          <p:nvPr/>
        </p:nvSpPr>
        <p:spPr>
          <a:xfrm>
            <a:off x="1713532" y="5031524"/>
            <a:ext cx="3079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94" name="Google Shape;694;p24"/>
          <p:cNvSpPr/>
          <p:nvPr/>
        </p:nvSpPr>
        <p:spPr>
          <a:xfrm>
            <a:off x="1713532" y="5303780"/>
            <a:ext cx="3206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695" name="Google Shape;695;p24"/>
          <p:cNvSpPr/>
          <p:nvPr/>
        </p:nvSpPr>
        <p:spPr>
          <a:xfrm>
            <a:off x="2018332" y="5303780"/>
            <a:ext cx="3079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96" name="Google Shape;696;p24"/>
          <p:cNvSpPr/>
          <p:nvPr/>
        </p:nvSpPr>
        <p:spPr>
          <a:xfrm>
            <a:off x="5523532" y="5383155"/>
            <a:ext cx="3079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697" name="Google Shape;697;p24"/>
          <p:cNvSpPr/>
          <p:nvPr/>
        </p:nvSpPr>
        <p:spPr>
          <a:xfrm>
            <a:off x="4072557" y="5383155"/>
            <a:ext cx="3079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grpSp>
        <p:nvGrpSpPr>
          <p:cNvPr id="698" name="Google Shape;698;p24"/>
          <p:cNvGrpSpPr/>
          <p:nvPr/>
        </p:nvGrpSpPr>
        <p:grpSpPr>
          <a:xfrm>
            <a:off x="3755057" y="4773555"/>
            <a:ext cx="854075" cy="973138"/>
            <a:chOff x="1896" y="1824"/>
            <a:chExt cx="538" cy="613"/>
          </a:xfrm>
        </p:grpSpPr>
        <p:grpSp>
          <p:nvGrpSpPr>
            <p:cNvPr id="699" name="Google Shape;699;p24"/>
            <p:cNvGrpSpPr/>
            <p:nvPr/>
          </p:nvGrpSpPr>
          <p:grpSpPr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700" name="Google Shape;700;p24"/>
              <p:cNvSpPr/>
              <p:nvPr/>
            </p:nvSpPr>
            <p:spPr>
              <a:xfrm>
                <a:off x="2256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701" name="Google Shape;701;p24"/>
              <p:cNvSpPr/>
              <p:nvPr/>
            </p:nvSpPr>
            <p:spPr>
              <a:xfrm>
                <a:off x="1920" y="960"/>
                <a:ext cx="194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grpSp>
            <p:nvGrpSpPr>
              <p:cNvPr id="702" name="Google Shape;702;p24"/>
              <p:cNvGrpSpPr/>
              <p:nvPr/>
            </p:nvGrpSpPr>
            <p:grpSpPr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703" name="Google Shape;703;p24"/>
                <p:cNvGrpSpPr/>
                <p:nvPr/>
              </p:nvGrpSpPr>
              <p:grpSpPr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704" name="Google Shape;704;p24"/>
                  <p:cNvGrpSpPr/>
                  <p:nvPr/>
                </p:nvGrpSpPr>
                <p:grpSpPr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cxnSp>
                  <p:nvCxnSpPr>
                    <p:cNvPr id="705" name="Google Shape;705;p24"/>
                    <p:cNvCxnSpPr/>
                    <p:nvPr/>
                  </p:nvCxnSpPr>
                  <p:spPr>
                    <a:xfrm>
                      <a:off x="2368" y="1380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706" name="Google Shape;706;p24"/>
                    <p:cNvCxnSpPr/>
                    <p:nvPr/>
                  </p:nvCxnSpPr>
                  <p:spPr>
                    <a:xfrm>
                      <a:off x="2368" y="1572"/>
                      <a:ext cx="448" cy="0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707" name="Google Shape;707;p24"/>
                  <p:cNvGrpSpPr/>
                  <p:nvPr/>
                </p:nvGrpSpPr>
                <p:grpSpPr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cxnSp>
                  <p:nvCxnSpPr>
                    <p:cNvPr id="708" name="Google Shape;708;p24"/>
                    <p:cNvCxnSpPr/>
                    <p:nvPr/>
                  </p:nvCxnSpPr>
                  <p:spPr>
                    <a:xfrm>
                      <a:off x="2700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709" name="Google Shape;709;p24"/>
                    <p:cNvCxnSpPr/>
                    <p:nvPr/>
                  </p:nvCxnSpPr>
                  <p:spPr>
                    <a:xfrm>
                      <a:off x="2508" y="1264"/>
                      <a:ext cx="0" cy="448"/>
                    </a:xfrm>
                    <a:prstGeom prst="straightConnector1">
                      <a:avLst/>
                    </a:prstGeom>
                    <a:noFill/>
                    <a:ln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  <p:sp>
              <p:nvSpPr>
                <p:cNvPr id="710" name="Google Shape;710;p24"/>
                <p:cNvSpPr/>
                <p:nvPr/>
              </p:nvSpPr>
              <p:spPr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4450" lIns="90475" spcFirstLastPara="1" rIns="90475" wrap="square" tIns="4445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</a:t>
                  </a: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x</a:t>
                  </a:r>
                  <a:endParaRPr b="1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14" name="Google Shape;714;p24"/>
            <p:cNvSpPr/>
            <p:nvPr/>
          </p:nvSpPr>
          <p:spPr>
            <a:xfrm>
              <a:off x="1918" y="2208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sp>
        <p:nvSpPr>
          <p:cNvPr id="715" name="Google Shape;715;p24"/>
          <p:cNvSpPr/>
          <p:nvPr/>
        </p:nvSpPr>
        <p:spPr>
          <a:xfrm>
            <a:off x="3755057" y="5078355"/>
            <a:ext cx="3206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grpSp>
        <p:nvGrpSpPr>
          <p:cNvPr id="716" name="Google Shape;716;p24"/>
          <p:cNvGrpSpPr/>
          <p:nvPr/>
        </p:nvGrpSpPr>
        <p:grpSpPr>
          <a:xfrm>
            <a:off x="5523532" y="4773555"/>
            <a:ext cx="854075" cy="973138"/>
            <a:chOff x="1920" y="960"/>
            <a:chExt cx="538" cy="613"/>
          </a:xfrm>
        </p:grpSpPr>
        <p:sp>
          <p:nvSpPr>
            <p:cNvPr id="717" name="Google Shape;717;p24"/>
            <p:cNvSpPr/>
            <p:nvPr/>
          </p:nvSpPr>
          <p:spPr>
            <a:xfrm>
              <a:off x="2256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1920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grpSp>
          <p:nvGrpSpPr>
            <p:cNvPr id="719" name="Google Shape;719;p24"/>
            <p:cNvGrpSpPr/>
            <p:nvPr/>
          </p:nvGrpSpPr>
          <p:grpSpPr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720" name="Google Shape;720;p24"/>
              <p:cNvGrpSpPr/>
              <p:nvPr/>
            </p:nvGrpSpPr>
            <p:grpSpPr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721" name="Google Shape;721;p24"/>
                <p:cNvGrpSpPr/>
                <p:nvPr/>
              </p:nvGrpSpPr>
              <p:grpSpPr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cxnSp>
                <p:nvCxnSpPr>
                  <p:cNvPr id="722" name="Google Shape;722;p24"/>
                  <p:cNvCxnSpPr/>
                  <p:nvPr/>
                </p:nvCxnSpPr>
                <p:spPr>
                  <a:xfrm>
                    <a:off x="2368" y="1380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3" name="Google Shape;723;p24"/>
                  <p:cNvCxnSpPr/>
                  <p:nvPr/>
                </p:nvCxnSpPr>
                <p:spPr>
                  <a:xfrm>
                    <a:off x="2368" y="1572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24" name="Google Shape;724;p24"/>
                <p:cNvGrpSpPr/>
                <p:nvPr/>
              </p:nvGrpSpPr>
              <p:grpSpPr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cxnSp>
                <p:nvCxnSpPr>
                  <p:cNvPr id="725" name="Google Shape;725;p24"/>
                  <p:cNvCxnSpPr/>
                  <p:nvPr/>
                </p:nvCxnSpPr>
                <p:spPr>
                  <a:xfrm>
                    <a:off x="2700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26" name="Google Shape;726;p24"/>
                  <p:cNvCxnSpPr/>
                  <p:nvPr/>
                </p:nvCxnSpPr>
                <p:spPr>
                  <a:xfrm>
                    <a:off x="2508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727" name="Google Shape;727;p24"/>
              <p:cNvSpPr/>
              <p:nvPr/>
            </p:nvSpPr>
            <p:spPr>
              <a:xfrm>
                <a:off x="2112" y="1152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2256" y="1344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2064" y="971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2256" y="1152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 b="1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1" name="Google Shape;731;p24"/>
          <p:cNvSpPr/>
          <p:nvPr/>
        </p:nvSpPr>
        <p:spPr>
          <a:xfrm>
            <a:off x="5828332" y="5383155"/>
            <a:ext cx="307975" cy="36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32" name="Google Shape;732;p24"/>
          <p:cNvSpPr/>
          <p:nvPr/>
        </p:nvSpPr>
        <p:spPr>
          <a:xfrm>
            <a:off x="5539407" y="5060893"/>
            <a:ext cx="320675" cy="36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733" name="Google Shape;733;p24"/>
          <p:cNvSpPr/>
          <p:nvPr/>
        </p:nvSpPr>
        <p:spPr>
          <a:xfrm>
            <a:off x="6590332" y="5095818"/>
            <a:ext cx="307975" cy="36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34" name="Google Shape;734;p24"/>
          <p:cNvSpPr/>
          <p:nvPr/>
        </p:nvSpPr>
        <p:spPr>
          <a:xfrm>
            <a:off x="5828332" y="5687955"/>
            <a:ext cx="228600" cy="2286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24"/>
          <p:cNvGrpSpPr/>
          <p:nvPr/>
        </p:nvGrpSpPr>
        <p:grpSpPr>
          <a:xfrm>
            <a:off x="6590332" y="4791018"/>
            <a:ext cx="854075" cy="973137"/>
            <a:chOff x="1920" y="960"/>
            <a:chExt cx="538" cy="613"/>
          </a:xfrm>
        </p:grpSpPr>
        <p:sp>
          <p:nvSpPr>
            <p:cNvPr id="736" name="Google Shape;736;p24"/>
            <p:cNvSpPr/>
            <p:nvPr/>
          </p:nvSpPr>
          <p:spPr>
            <a:xfrm>
              <a:off x="2256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1920" y="960"/>
              <a:ext cx="194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grpSp>
          <p:nvGrpSpPr>
            <p:cNvPr id="738" name="Google Shape;738;p24"/>
            <p:cNvGrpSpPr/>
            <p:nvPr/>
          </p:nvGrpSpPr>
          <p:grpSpPr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739" name="Google Shape;739;p24"/>
              <p:cNvGrpSpPr/>
              <p:nvPr/>
            </p:nvGrpSpPr>
            <p:grpSpPr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740" name="Google Shape;740;p24"/>
                <p:cNvGrpSpPr/>
                <p:nvPr/>
              </p:nvGrpSpPr>
              <p:grpSpPr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cxnSp>
                <p:nvCxnSpPr>
                  <p:cNvPr id="741" name="Google Shape;741;p24"/>
                  <p:cNvCxnSpPr/>
                  <p:nvPr/>
                </p:nvCxnSpPr>
                <p:spPr>
                  <a:xfrm>
                    <a:off x="2368" y="1380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2" name="Google Shape;742;p24"/>
                  <p:cNvCxnSpPr/>
                  <p:nvPr/>
                </p:nvCxnSpPr>
                <p:spPr>
                  <a:xfrm>
                    <a:off x="2368" y="1572"/>
                    <a:ext cx="448" cy="0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43" name="Google Shape;743;p24"/>
                <p:cNvGrpSpPr/>
                <p:nvPr/>
              </p:nvGrpSpPr>
              <p:grpSpPr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cxnSp>
                <p:nvCxnSpPr>
                  <p:cNvPr id="744" name="Google Shape;744;p24"/>
                  <p:cNvCxnSpPr/>
                  <p:nvPr/>
                </p:nvCxnSpPr>
                <p:spPr>
                  <a:xfrm>
                    <a:off x="2700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45" name="Google Shape;745;p24"/>
                  <p:cNvCxnSpPr/>
                  <p:nvPr/>
                </p:nvCxnSpPr>
                <p:spPr>
                  <a:xfrm>
                    <a:off x="2508" y="1264"/>
                    <a:ext cx="0" cy="448"/>
                  </a:xfrm>
                  <a:prstGeom prst="straightConnector1">
                    <a:avLst/>
                  </a:prstGeom>
                  <a:noFill/>
                  <a:ln cap="flat" cmpd="sng" w="12700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746" name="Google Shape;746;p24"/>
              <p:cNvSpPr/>
              <p:nvPr/>
            </p:nvSpPr>
            <p:spPr>
              <a:xfrm>
                <a:off x="2112" y="1152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2256" y="1344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2064" y="971"/>
                <a:ext cx="202" cy="2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</a:t>
                </a: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2256" y="1152"/>
                <a:ext cx="19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 b="1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0" name="Google Shape;750;p24"/>
          <p:cNvSpPr/>
          <p:nvPr/>
        </p:nvSpPr>
        <p:spPr>
          <a:xfrm>
            <a:off x="6895132" y="5400618"/>
            <a:ext cx="307975" cy="36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751" name="Google Shape;751;p24"/>
          <p:cNvSpPr/>
          <p:nvPr/>
        </p:nvSpPr>
        <p:spPr>
          <a:xfrm>
            <a:off x="6590332" y="5400618"/>
            <a:ext cx="320675" cy="36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752" name="Google Shape;752;p24"/>
          <p:cNvSpPr/>
          <p:nvPr/>
        </p:nvSpPr>
        <p:spPr>
          <a:xfrm>
            <a:off x="3085132" y="4652905"/>
            <a:ext cx="228600" cy="304800"/>
          </a:xfrm>
          <a:prstGeom prst="lightningBol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4"/>
          <p:cNvSpPr txBox="1"/>
          <p:nvPr/>
        </p:nvSpPr>
        <p:spPr>
          <a:xfrm>
            <a:off x="255665" y="1372756"/>
            <a:ext cx="8969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/>
          </a:p>
        </p:txBody>
      </p:sp>
      <p:sp>
        <p:nvSpPr>
          <p:cNvPr id="754" name="Google Shape;754;p24"/>
          <p:cNvSpPr txBox="1"/>
          <p:nvPr/>
        </p:nvSpPr>
        <p:spPr>
          <a:xfrm>
            <a:off x="255665" y="2668156"/>
            <a:ext cx="777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endParaRPr/>
          </a:p>
        </p:txBody>
      </p:sp>
      <p:sp>
        <p:nvSpPr>
          <p:cNvPr id="755" name="Google Shape;755;p24"/>
          <p:cNvSpPr txBox="1"/>
          <p:nvPr/>
        </p:nvSpPr>
        <p:spPr>
          <a:xfrm>
            <a:off x="255665" y="3822643"/>
            <a:ext cx="8969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5"/>
          <p:cNvSpPr txBox="1"/>
          <p:nvPr>
            <p:ph type="title"/>
          </p:nvPr>
        </p:nvSpPr>
        <p:spPr>
          <a:xfrm>
            <a:off x="304800" y="110985"/>
            <a:ext cx="8153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Minimax Algorithm</a:t>
            </a:r>
            <a:endParaRPr/>
          </a:p>
        </p:txBody>
      </p:sp>
      <p:sp>
        <p:nvSpPr>
          <p:cNvPr id="762" name="Google Shape;762;p25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3" name="Google Shape;763;p25"/>
          <p:cNvSpPr txBox="1"/>
          <p:nvPr/>
        </p:nvSpPr>
        <p:spPr>
          <a:xfrm>
            <a:off x="2387210" y="1275681"/>
            <a:ext cx="8969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/>
          </a:p>
        </p:txBody>
      </p:sp>
      <p:sp>
        <p:nvSpPr>
          <p:cNvPr id="764" name="Google Shape;764;p25"/>
          <p:cNvSpPr txBox="1"/>
          <p:nvPr/>
        </p:nvSpPr>
        <p:spPr>
          <a:xfrm>
            <a:off x="1091016" y="2599517"/>
            <a:ext cx="777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endParaRPr/>
          </a:p>
        </p:txBody>
      </p:sp>
      <p:cxnSp>
        <p:nvCxnSpPr>
          <p:cNvPr id="765" name="Google Shape;765;p25"/>
          <p:cNvCxnSpPr/>
          <p:nvPr/>
        </p:nvCxnSpPr>
        <p:spPr>
          <a:xfrm flipH="1">
            <a:off x="2683279" y="1580481"/>
            <a:ext cx="1295400" cy="121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25"/>
          <p:cNvCxnSpPr/>
          <p:nvPr/>
        </p:nvCxnSpPr>
        <p:spPr>
          <a:xfrm>
            <a:off x="4063999" y="1580481"/>
            <a:ext cx="93134" cy="1219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25"/>
          <p:cNvCxnSpPr/>
          <p:nvPr/>
        </p:nvCxnSpPr>
        <p:spPr>
          <a:xfrm>
            <a:off x="4063999" y="1580481"/>
            <a:ext cx="1514879" cy="1295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25"/>
          <p:cNvCxnSpPr/>
          <p:nvPr/>
        </p:nvCxnSpPr>
        <p:spPr>
          <a:xfrm flipH="1">
            <a:off x="702079" y="2875881"/>
            <a:ext cx="1905000" cy="1524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25"/>
          <p:cNvCxnSpPr/>
          <p:nvPr/>
        </p:nvCxnSpPr>
        <p:spPr>
          <a:xfrm flipH="1">
            <a:off x="1768879" y="2799681"/>
            <a:ext cx="838200" cy="160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25"/>
          <p:cNvCxnSpPr/>
          <p:nvPr/>
        </p:nvCxnSpPr>
        <p:spPr>
          <a:xfrm>
            <a:off x="2607079" y="2799681"/>
            <a:ext cx="228600" cy="1676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25"/>
          <p:cNvCxnSpPr/>
          <p:nvPr/>
        </p:nvCxnSpPr>
        <p:spPr>
          <a:xfrm flipH="1">
            <a:off x="3750080" y="2954867"/>
            <a:ext cx="313920" cy="144501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25"/>
          <p:cNvCxnSpPr/>
          <p:nvPr/>
        </p:nvCxnSpPr>
        <p:spPr>
          <a:xfrm>
            <a:off x="4157133" y="2954867"/>
            <a:ext cx="533400" cy="144501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25"/>
          <p:cNvCxnSpPr/>
          <p:nvPr/>
        </p:nvCxnSpPr>
        <p:spPr>
          <a:xfrm>
            <a:off x="4064000" y="2875881"/>
            <a:ext cx="1600200" cy="160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25"/>
          <p:cNvSpPr/>
          <p:nvPr/>
        </p:nvSpPr>
        <p:spPr>
          <a:xfrm>
            <a:off x="3842559" y="1351881"/>
            <a:ext cx="381000" cy="381000"/>
          </a:xfrm>
          <a:prstGeom prst="ellipse">
            <a:avLst/>
          </a:prstGeom>
          <a:solidFill>
            <a:schemeClr val="accent3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5"/>
          <p:cNvSpPr/>
          <p:nvPr/>
        </p:nvSpPr>
        <p:spPr>
          <a:xfrm>
            <a:off x="2454679" y="26472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5"/>
          <p:cNvSpPr/>
          <p:nvPr/>
        </p:nvSpPr>
        <p:spPr>
          <a:xfrm>
            <a:off x="3970212" y="2691062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5"/>
          <p:cNvSpPr/>
          <p:nvPr/>
        </p:nvSpPr>
        <p:spPr>
          <a:xfrm>
            <a:off x="473479" y="42474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5"/>
          <p:cNvSpPr/>
          <p:nvPr/>
        </p:nvSpPr>
        <p:spPr>
          <a:xfrm>
            <a:off x="1540279" y="42474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5"/>
          <p:cNvSpPr/>
          <p:nvPr/>
        </p:nvSpPr>
        <p:spPr>
          <a:xfrm>
            <a:off x="2607079" y="42474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25"/>
          <p:cNvSpPr/>
          <p:nvPr/>
        </p:nvSpPr>
        <p:spPr>
          <a:xfrm>
            <a:off x="3597679" y="42474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5"/>
          <p:cNvSpPr/>
          <p:nvPr/>
        </p:nvSpPr>
        <p:spPr>
          <a:xfrm>
            <a:off x="4541713" y="42474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5"/>
          <p:cNvSpPr/>
          <p:nvPr/>
        </p:nvSpPr>
        <p:spPr>
          <a:xfrm>
            <a:off x="5426479" y="42474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5"/>
          <p:cNvSpPr txBox="1"/>
          <p:nvPr/>
        </p:nvSpPr>
        <p:spPr>
          <a:xfrm>
            <a:off x="381403" y="4641570"/>
            <a:ext cx="82037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               10             6           12            -8           7           5          25         -9</a:t>
            </a:r>
            <a:endParaRPr/>
          </a:p>
        </p:txBody>
      </p:sp>
      <p:cxnSp>
        <p:nvCxnSpPr>
          <p:cNvPr id="784" name="Google Shape;784;p25"/>
          <p:cNvCxnSpPr/>
          <p:nvPr/>
        </p:nvCxnSpPr>
        <p:spPr>
          <a:xfrm>
            <a:off x="5664200" y="2954867"/>
            <a:ext cx="696537" cy="144501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25"/>
          <p:cNvCxnSpPr/>
          <p:nvPr/>
        </p:nvCxnSpPr>
        <p:spPr>
          <a:xfrm>
            <a:off x="5664200" y="2954867"/>
            <a:ext cx="1557211" cy="152121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25"/>
          <p:cNvCxnSpPr/>
          <p:nvPr/>
        </p:nvCxnSpPr>
        <p:spPr>
          <a:xfrm>
            <a:off x="5536295" y="2828117"/>
            <a:ext cx="2489854" cy="1524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25"/>
          <p:cNvSpPr/>
          <p:nvPr/>
        </p:nvSpPr>
        <p:spPr>
          <a:xfrm>
            <a:off x="5473700" y="2691062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25"/>
          <p:cNvSpPr/>
          <p:nvPr/>
        </p:nvSpPr>
        <p:spPr>
          <a:xfrm>
            <a:off x="6222750" y="42474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25"/>
          <p:cNvSpPr/>
          <p:nvPr/>
        </p:nvSpPr>
        <p:spPr>
          <a:xfrm>
            <a:off x="6937124" y="42474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5"/>
          <p:cNvSpPr/>
          <p:nvPr/>
        </p:nvSpPr>
        <p:spPr>
          <a:xfrm>
            <a:off x="7762623" y="4247481"/>
            <a:ext cx="381000" cy="381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5"/>
          <p:cNvSpPr/>
          <p:nvPr/>
        </p:nvSpPr>
        <p:spPr>
          <a:xfrm>
            <a:off x="2505701" y="2658949"/>
            <a:ext cx="3130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792" name="Google Shape;792;p25"/>
          <p:cNvSpPr/>
          <p:nvPr/>
        </p:nvSpPr>
        <p:spPr>
          <a:xfrm>
            <a:off x="3962176" y="2704331"/>
            <a:ext cx="3899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-8 </a:t>
            </a:r>
            <a:endParaRPr/>
          </a:p>
        </p:txBody>
      </p:sp>
      <p:sp>
        <p:nvSpPr>
          <p:cNvPr id="793" name="Google Shape;793;p25"/>
          <p:cNvSpPr/>
          <p:nvPr/>
        </p:nvSpPr>
        <p:spPr>
          <a:xfrm>
            <a:off x="5469243" y="2688832"/>
            <a:ext cx="3899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-9</a:t>
            </a:r>
            <a:endParaRPr/>
          </a:p>
        </p:txBody>
      </p:sp>
      <p:sp>
        <p:nvSpPr>
          <p:cNvPr id="794" name="Google Shape;794;p25"/>
          <p:cNvSpPr/>
          <p:nvPr/>
        </p:nvSpPr>
        <p:spPr>
          <a:xfrm>
            <a:off x="3906170" y="1351881"/>
            <a:ext cx="3130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795" name="Google Shape;795;p25"/>
          <p:cNvSpPr/>
          <p:nvPr/>
        </p:nvSpPr>
        <p:spPr>
          <a:xfrm>
            <a:off x="5021165" y="3866231"/>
            <a:ext cx="448078" cy="38125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25"/>
          <p:cNvSpPr/>
          <p:nvPr/>
        </p:nvSpPr>
        <p:spPr>
          <a:xfrm>
            <a:off x="6603750" y="3866231"/>
            <a:ext cx="448078" cy="38125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5"/>
          <p:cNvSpPr/>
          <p:nvPr/>
        </p:nvSpPr>
        <p:spPr>
          <a:xfrm>
            <a:off x="7466668" y="3866231"/>
            <a:ext cx="448078" cy="38125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25"/>
          <p:cNvSpPr/>
          <p:nvPr/>
        </p:nvSpPr>
        <p:spPr>
          <a:xfrm>
            <a:off x="5115442" y="1409715"/>
            <a:ext cx="3643363" cy="92333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α: at least max can get this much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β: at most min will give this much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[α, β], cut if v is out range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26"/>
          <p:cNvPicPr preferRelativeResize="0"/>
          <p:nvPr/>
        </p:nvPicPr>
        <p:blipFill rotWithShape="1">
          <a:blip r:embed="rId3">
            <a:alphaModFix/>
          </a:blip>
          <a:srcRect b="0" l="0" r="21024" t="0"/>
          <a:stretch/>
        </p:blipFill>
        <p:spPr>
          <a:xfrm>
            <a:off x="105833" y="274638"/>
            <a:ext cx="8915821" cy="4258204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26"/>
          <p:cNvSpPr/>
          <p:nvPr/>
        </p:nvSpPr>
        <p:spPr>
          <a:xfrm>
            <a:off x="4707756" y="5039890"/>
            <a:ext cx="4180244" cy="137678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26"/>
          <p:cNvSpPr/>
          <p:nvPr/>
        </p:nvSpPr>
        <p:spPr>
          <a:xfrm>
            <a:off x="351263" y="5039890"/>
            <a:ext cx="4180244" cy="137678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26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7" name="Google Shape;80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663" y="5039890"/>
            <a:ext cx="4193337" cy="140853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8" name="Google Shape;808;p26"/>
          <p:cNvPicPr preferRelativeResize="0"/>
          <p:nvPr/>
        </p:nvPicPr>
        <p:blipFill rotWithShape="1">
          <a:blip r:embed="rId5">
            <a:alphaModFix/>
          </a:blip>
          <a:srcRect b="53536" l="4835" r="17860" t="18607"/>
          <a:stretch/>
        </p:blipFill>
        <p:spPr>
          <a:xfrm>
            <a:off x="351263" y="5039890"/>
            <a:ext cx="4180244" cy="140853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9" name="Google Shape;809;p26"/>
          <p:cNvSpPr/>
          <p:nvPr/>
        </p:nvSpPr>
        <p:spPr>
          <a:xfrm>
            <a:off x="232417" y="2841714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200548" y="-6344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=-∞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+∞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-</a:t>
            </a: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10" name="Google Shape;810;p26"/>
          <p:cNvSpPr/>
          <p:nvPr/>
        </p:nvSpPr>
        <p:spPr>
          <a:xfrm>
            <a:off x="1059276" y="1349905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42100" y="33097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2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=-∞</a:t>
            </a:r>
            <a:endParaRPr b="1" i="1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+∞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</a:t>
            </a: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11" name="Google Shape;811;p26"/>
          <p:cNvSpPr/>
          <p:nvPr/>
        </p:nvSpPr>
        <p:spPr>
          <a:xfrm>
            <a:off x="1865496" y="435713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370073" y="10489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=-∞</a:t>
            </a:r>
            <a:endParaRPr b="1" i="1" sz="18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+∞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-</a:t>
            </a: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12" name="Google Shape;812;p26"/>
          <p:cNvSpPr/>
          <p:nvPr/>
        </p:nvSpPr>
        <p:spPr>
          <a:xfrm>
            <a:off x="3489209" y="1180569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52462" y="49427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2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4</a:t>
            </a:r>
            <a:endParaRPr b="1" i="1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+∞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</a:t>
            </a: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13" name="Google Shape;813;p26"/>
          <p:cNvSpPr/>
          <p:nvPr/>
        </p:nvSpPr>
        <p:spPr>
          <a:xfrm>
            <a:off x="6215475" y="1265231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57068" y="44401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2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4</a:t>
            </a:r>
            <a:endParaRPr b="1" i="1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+∞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</a:t>
            </a: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14" name="Google Shape;814;p26"/>
          <p:cNvSpPr txBox="1"/>
          <p:nvPr/>
        </p:nvSpPr>
        <p:spPr>
          <a:xfrm>
            <a:off x="711999" y="5548868"/>
            <a:ext cx="718867" cy="369332"/>
          </a:xfrm>
          <a:prstGeom prst="rect">
            <a:avLst/>
          </a:prstGeom>
          <a:solidFill>
            <a:srgbClr val="FF0000">
              <a:alpha val="20784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26"/>
          <p:cNvSpPr txBox="1"/>
          <p:nvPr/>
        </p:nvSpPr>
        <p:spPr>
          <a:xfrm>
            <a:off x="5097732" y="5548868"/>
            <a:ext cx="718867" cy="369332"/>
          </a:xfrm>
          <a:prstGeom prst="rect">
            <a:avLst/>
          </a:prstGeom>
          <a:solidFill>
            <a:srgbClr val="FF0000">
              <a:alpha val="20784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6"/>
          <p:cNvSpPr/>
          <p:nvPr/>
        </p:nvSpPr>
        <p:spPr>
          <a:xfrm>
            <a:off x="1715904" y="2905806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45675" y="-4712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=-∞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-</a:t>
            </a: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17" name="Google Shape;817;p26"/>
          <p:cNvSpPr/>
          <p:nvPr/>
        </p:nvSpPr>
        <p:spPr>
          <a:xfrm>
            <a:off x="2857029" y="3200401"/>
            <a:ext cx="534342" cy="491066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6"/>
          <p:cNvSpPr/>
          <p:nvPr/>
        </p:nvSpPr>
        <p:spPr>
          <a:xfrm>
            <a:off x="2449686" y="1847480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66876" y="138887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-</a:t>
            </a: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19" name="Google Shape;819;p26"/>
          <p:cNvSpPr/>
          <p:nvPr/>
        </p:nvSpPr>
        <p:spPr>
          <a:xfrm>
            <a:off x="3795886" y="2889091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36945" y="-3082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-</a:t>
            </a: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20" name="Google Shape;820;p26"/>
          <p:cNvSpPr/>
          <p:nvPr/>
        </p:nvSpPr>
        <p:spPr>
          <a:xfrm>
            <a:off x="5244629" y="2038075"/>
            <a:ext cx="534342" cy="491066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26"/>
          <p:cNvSpPr/>
          <p:nvPr/>
        </p:nvSpPr>
        <p:spPr>
          <a:xfrm>
            <a:off x="5895619" y="2889091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36945" y="-3082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-</a:t>
            </a: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22" name="Google Shape;822;p26"/>
          <p:cNvSpPr/>
          <p:nvPr/>
        </p:nvSpPr>
        <p:spPr>
          <a:xfrm>
            <a:off x="7098023" y="2825272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36945" y="-3082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-</a:t>
            </a: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∞</a:t>
            </a:r>
            <a:endParaRPr/>
          </a:p>
        </p:txBody>
      </p:sp>
      <p:sp>
        <p:nvSpPr>
          <p:cNvPr id="823" name="Google Shape;823;p26"/>
          <p:cNvSpPr/>
          <p:nvPr/>
        </p:nvSpPr>
        <p:spPr>
          <a:xfrm>
            <a:off x="8114829" y="3026945"/>
            <a:ext cx="534342" cy="491066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26"/>
          <p:cNvSpPr/>
          <p:nvPr/>
        </p:nvSpPr>
        <p:spPr>
          <a:xfrm>
            <a:off x="244590" y="2840247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200548" y="-6344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+∞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4</a:t>
            </a:r>
            <a:endParaRPr b="1" i="1" sz="1400">
              <a:solidFill>
                <a:srgbClr val="4343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5" name="Google Shape;825;p26"/>
          <p:cNvSpPr/>
          <p:nvPr/>
        </p:nvSpPr>
        <p:spPr>
          <a:xfrm>
            <a:off x="1059276" y="1353610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42100" y="33097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2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=-∞</a:t>
            </a:r>
            <a:endParaRPr b="1" i="1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4</a:t>
            </a:r>
            <a:endParaRPr b="1" i="1" sz="1800">
              <a:solidFill>
                <a:srgbClr val="3366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</a:t>
            </a: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826" name="Google Shape;826;p26"/>
          <p:cNvSpPr/>
          <p:nvPr/>
        </p:nvSpPr>
        <p:spPr>
          <a:xfrm>
            <a:off x="1715904" y="2905806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45675" y="-4712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=-∞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6</a:t>
            </a:r>
            <a:endParaRPr b="1" i="1" sz="1400">
              <a:solidFill>
                <a:srgbClr val="4343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7" name="Google Shape;827;p26"/>
          <p:cNvSpPr/>
          <p:nvPr/>
        </p:nvSpPr>
        <p:spPr>
          <a:xfrm>
            <a:off x="1865496" y="435713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370073" y="10489"/>
                </a:lnTo>
              </a:path>
            </a:pathLst>
          </a:custGeom>
          <a:solidFill>
            <a:schemeClr val="lt1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 b="1" i="1" sz="18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+∞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4</a:t>
            </a:r>
            <a:endParaRPr b="1" i="1" sz="1800">
              <a:solidFill>
                <a:srgbClr val="4343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8" name="Google Shape;828;p26"/>
          <p:cNvSpPr/>
          <p:nvPr/>
        </p:nvSpPr>
        <p:spPr>
          <a:xfrm>
            <a:off x="2462857" y="1847480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66876" y="138887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9</a:t>
            </a:r>
            <a:endParaRPr b="1" i="1" sz="1400">
              <a:solidFill>
                <a:srgbClr val="4343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9" name="Google Shape;829;p26"/>
          <p:cNvSpPr/>
          <p:nvPr/>
        </p:nvSpPr>
        <p:spPr>
          <a:xfrm>
            <a:off x="3489209" y="1180569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52462" y="49427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2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4</a:t>
            </a:r>
            <a:endParaRPr b="1" i="1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9</a:t>
            </a:r>
            <a:endParaRPr b="1" i="1" sz="1800">
              <a:solidFill>
                <a:srgbClr val="3366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</a:t>
            </a: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/>
          </a:p>
        </p:txBody>
      </p:sp>
      <p:sp>
        <p:nvSpPr>
          <p:cNvPr id="830" name="Google Shape;830;p26"/>
          <p:cNvSpPr/>
          <p:nvPr/>
        </p:nvSpPr>
        <p:spPr>
          <a:xfrm>
            <a:off x="3795886" y="2899079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36945" y="-3082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2</a:t>
            </a:r>
            <a:endParaRPr b="1" i="1" sz="1400">
              <a:solidFill>
                <a:srgbClr val="4343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1" name="Google Shape;831;p26"/>
          <p:cNvSpPr/>
          <p:nvPr/>
        </p:nvSpPr>
        <p:spPr>
          <a:xfrm>
            <a:off x="3489681" y="1192738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52462" y="49427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2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4</a:t>
            </a:r>
            <a:endParaRPr b="1" i="1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9</a:t>
            </a:r>
            <a:endParaRPr b="1" i="1" sz="1800">
              <a:solidFill>
                <a:srgbClr val="3366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</a:t>
            </a: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832" name="Google Shape;832;p26"/>
          <p:cNvSpPr/>
          <p:nvPr/>
        </p:nvSpPr>
        <p:spPr>
          <a:xfrm>
            <a:off x="5895619" y="2899079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39439" y="-16136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5</a:t>
            </a:r>
            <a:endParaRPr b="1" i="1" sz="1400">
              <a:solidFill>
                <a:srgbClr val="4343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3" name="Google Shape;833;p26"/>
          <p:cNvSpPr/>
          <p:nvPr/>
        </p:nvSpPr>
        <p:spPr>
          <a:xfrm>
            <a:off x="6215603" y="1265231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57068" y="44401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434342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4</a:t>
            </a:r>
            <a:endParaRPr b="1" i="1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33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</a:t>
            </a: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834" name="Google Shape;834;p26"/>
          <p:cNvSpPr/>
          <p:nvPr/>
        </p:nvSpPr>
        <p:spPr>
          <a:xfrm>
            <a:off x="7098632" y="2825272"/>
            <a:ext cx="814686" cy="6226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136945" y="-3082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Noto Sans Symbols"/>
              <a:buChar char="α"/>
            </a:pPr>
            <a:r>
              <a:rPr b="1" i="1" lang="en-US" sz="1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7</a:t>
            </a:r>
            <a:endParaRPr b="1" i="1" sz="1400">
              <a:solidFill>
                <a:srgbClr val="4343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5" name="Google Shape;835;p26"/>
          <p:cNvSpPr/>
          <p:nvPr/>
        </p:nvSpPr>
        <p:spPr>
          <a:xfrm>
            <a:off x="1865496" y="432840"/>
            <a:ext cx="882420" cy="80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22825" y="35244"/>
                </a:moveTo>
                <a:lnTo>
                  <a:pt x="370073" y="10489"/>
                </a:lnTo>
              </a:path>
            </a:pathLst>
          </a:custGeom>
          <a:solidFill>
            <a:srgbClr val="FFFFFF"/>
          </a:solidFill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α"/>
            </a:pPr>
            <a:r>
              <a:rPr b="1" i="1" lang="en-US" sz="1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=5</a:t>
            </a:r>
            <a:endParaRPr b="1" i="1" sz="18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4343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β = +∞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 = 5</a:t>
            </a:r>
            <a:endParaRPr b="1" i="1" sz="1800">
              <a:solidFill>
                <a:srgbClr val="43434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6" name="Google Shape;836;p26"/>
          <p:cNvSpPr txBox="1"/>
          <p:nvPr/>
        </p:nvSpPr>
        <p:spPr>
          <a:xfrm>
            <a:off x="1718723" y="4638292"/>
            <a:ext cx="1236712" cy="36933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Max Node</a:t>
            </a:r>
            <a:endParaRPr/>
          </a:p>
        </p:txBody>
      </p:sp>
      <p:sp>
        <p:nvSpPr>
          <p:cNvPr id="837" name="Google Shape;837;p26"/>
          <p:cNvSpPr txBox="1"/>
          <p:nvPr/>
        </p:nvSpPr>
        <p:spPr>
          <a:xfrm>
            <a:off x="6091949" y="4638292"/>
            <a:ext cx="1172579" cy="36933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Min Node</a:t>
            </a:r>
            <a:endParaRPr/>
          </a:p>
        </p:txBody>
      </p:sp>
      <p:sp>
        <p:nvSpPr>
          <p:cNvPr id="838" name="Google Shape;838;p26"/>
          <p:cNvSpPr/>
          <p:nvPr/>
        </p:nvSpPr>
        <p:spPr>
          <a:xfrm>
            <a:off x="5276950" y="34035"/>
            <a:ext cx="3643363" cy="1077218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α: at least max can get this much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β: at most min will give this much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update </a:t>
            </a:r>
            <a:r>
              <a:rPr lang="en-US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[α,β]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lang="en-US" sz="1600">
                <a:solidFill>
                  <a:srgbClr val="D1282E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in range, 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else cut the branches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7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7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5" name="Google Shape;8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" y="1083733"/>
            <a:ext cx="8936997" cy="447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8"/>
          <p:cNvSpPr txBox="1"/>
          <p:nvPr>
            <p:ph idx="11" type="ftr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8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2" name="Google Shape;8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81" y="979698"/>
            <a:ext cx="8915400" cy="44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9"/>
          <p:cNvSpPr txBox="1"/>
          <p:nvPr>
            <p:ph type="title"/>
          </p:nvPr>
        </p:nvSpPr>
        <p:spPr>
          <a:xfrm>
            <a:off x="585674" y="15644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What you should know</a:t>
            </a:r>
            <a:endParaRPr/>
          </a:p>
        </p:txBody>
      </p:sp>
      <p:sp>
        <p:nvSpPr>
          <p:cNvPr id="859" name="Google Shape;859;p29"/>
          <p:cNvSpPr txBox="1"/>
          <p:nvPr>
            <p:ph idx="1" type="body"/>
          </p:nvPr>
        </p:nvSpPr>
        <p:spPr>
          <a:xfrm>
            <a:off x="248920" y="1588623"/>
            <a:ext cx="8311821" cy="4546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What are the characteristics of local search? Is it complete? Optimal? Time and Space complexity?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What problem domains are well-suited to each type of search technique? Ill-suited? Why?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Know how to compare their performance in general and in a specific domain or problem.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/>
              <a:t>What is the difference between uninformed and informed search? Which ones are optimal?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/>
              <a:t>What are the advantages and disadvantages of depth-first search?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/>
              <a:t>Why does a search heuristic need to be “admissible”?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/>
              <a:t>What are the characteristics of Adversarial Search?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/>
              <a:t>Why is </a:t>
            </a:r>
            <a:r>
              <a:rPr b="0" i="1" lang="en-US" sz="2000"/>
              <a:t>meta-reasoning </a:t>
            </a:r>
            <a:r>
              <a:rPr b="0" lang="en-US" sz="2000"/>
              <a:t>important in adversarial search?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860" name="Google Shape;860;p29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</a:pPr>
            <a:r>
              <a:rPr lang="en-US" sz="2400">
                <a:solidFill>
                  <a:srgbClr val="000000"/>
                </a:solidFill>
              </a:rPr>
              <a:t>What Is Optimization? So “Simple”? </a:t>
            </a:r>
            <a:endParaRPr/>
          </a:p>
        </p:txBody>
      </p:sp>
      <p:sp>
        <p:nvSpPr>
          <p:cNvPr id="216" name="Google Shape;216;p3"/>
          <p:cNvSpPr txBox="1"/>
          <p:nvPr>
            <p:ph idx="1" type="body"/>
          </p:nvPr>
        </p:nvSpPr>
        <p:spPr>
          <a:xfrm>
            <a:off x="457200" y="1905001"/>
            <a:ext cx="8229600" cy="1098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Given: a hidden objective function </a:t>
            </a:r>
            <a:r>
              <a:rPr i="1" lang="en-US"/>
              <a:t>F</a:t>
            </a:r>
            <a:r>
              <a:rPr lang="en-US"/>
              <a:t>(</a:t>
            </a:r>
            <a:r>
              <a:rPr i="1" lang="en-US"/>
              <a:t>x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936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Find:  a </a:t>
            </a:r>
            <a:r>
              <a:rPr i="1" lang="en-US">
                <a:solidFill>
                  <a:srgbClr val="000000"/>
                </a:solidFill>
              </a:rPr>
              <a:t>x*</a:t>
            </a:r>
            <a:r>
              <a:rPr lang="en-US">
                <a:solidFill>
                  <a:srgbClr val="000000"/>
                </a:solidFill>
              </a:rPr>
              <a:t> such that </a:t>
            </a:r>
            <a:r>
              <a:rPr i="1" lang="en-US">
                <a:solidFill>
                  <a:srgbClr val="000000"/>
                </a:solidFill>
              </a:rPr>
              <a:t>F </a:t>
            </a:r>
            <a:r>
              <a:rPr lang="en-US">
                <a:solidFill>
                  <a:srgbClr val="000000"/>
                </a:solidFill>
              </a:rPr>
              <a:t>(</a:t>
            </a:r>
            <a:r>
              <a:rPr i="1" lang="en-US">
                <a:solidFill>
                  <a:srgbClr val="000000"/>
                </a:solidFill>
              </a:rPr>
              <a:t>x*</a:t>
            </a:r>
            <a:r>
              <a:rPr lang="en-US">
                <a:solidFill>
                  <a:srgbClr val="000000"/>
                </a:solidFill>
              </a:rPr>
              <a:t>) is the global extreme:</a:t>
            </a:r>
            <a:endParaRPr/>
          </a:p>
          <a:p>
            <a:pPr indent="0" lvl="0" marL="0" rtl="0" algn="l">
              <a:spcBef>
                <a:spcPts val="936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             </a:t>
            </a:r>
            <a:r>
              <a:rPr i="1" lang="en-US">
                <a:solidFill>
                  <a:srgbClr val="000000"/>
                </a:solidFill>
              </a:rPr>
              <a:t>F </a:t>
            </a:r>
            <a:r>
              <a:rPr lang="en-US">
                <a:solidFill>
                  <a:srgbClr val="000000"/>
                </a:solidFill>
              </a:rPr>
              <a:t>(x*) = max{ F(x) } or  F(x*) = min{ F(x) }</a:t>
            </a:r>
            <a:endParaRPr/>
          </a:p>
          <a:p>
            <a:pPr indent="0" lvl="1" marL="457200" rtl="0" algn="l">
              <a:spcBef>
                <a:spcPts val="88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17" name="Google Shape;2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062" y="3226008"/>
            <a:ext cx="7456528" cy="2565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0"/>
          <p:cNvSpPr txBox="1"/>
          <p:nvPr>
            <p:ph type="title"/>
          </p:nvPr>
        </p:nvSpPr>
        <p:spPr>
          <a:xfrm>
            <a:off x="685800" y="-381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Want more?</a:t>
            </a:r>
            <a:endParaRPr/>
          </a:p>
        </p:txBody>
      </p:sp>
      <p:sp>
        <p:nvSpPr>
          <p:cNvPr id="866" name="Google Shape;866;p30"/>
          <p:cNvSpPr txBox="1"/>
          <p:nvPr>
            <p:ph idx="1" type="body"/>
          </p:nvPr>
        </p:nvSpPr>
        <p:spPr>
          <a:xfrm>
            <a:off x="443442" y="1249304"/>
            <a:ext cx="8259233" cy="5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6858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7200"/>
              <a:t>Check out these demos: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 sz="56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http://toddwschneider.com/posts/traveling-salesman-with-simulated-annealing-r-and-shiny/</a:t>
            </a:r>
            <a:r>
              <a:rPr lang="en-US" sz="5600"/>
              <a:t>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 sz="5600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http://codecapsule.com/2010/04/06/simulated-annealing-traveling-salesman/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88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 sz="56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http://www.biostat.jhsph.edu/~iruczins/teaching/misc/annealing/animation.html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7200" u="sng">
              <a:solidFill>
                <a:schemeClr val="accent2"/>
              </a:solidFill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 sz="7200" u="sng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http://math.hws.edu/eck/jsdemo/jsGeneticAlgorithm.html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 sz="7200" u="sng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http://rednuht.org/genetic_walkers/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 sz="7200" u="sng">
                <a:solidFill>
                  <a:schemeClr val="accent2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http://rednuht.org/genetic_cars_2/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7200" u="sng">
              <a:solidFill>
                <a:schemeClr val="accent2"/>
              </a:solidFill>
              <a:hlinkClick r:id="rId10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68580" lvl="0" marL="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7200"/>
              <a:t>Alpha-beta search demo: </a:t>
            </a:r>
            <a:endParaRPr/>
          </a:p>
          <a:p>
            <a:pPr indent="68580" lvl="0" marL="0" rtl="0" algn="l">
              <a:lnSpc>
                <a:spcPct val="80000"/>
              </a:lnSpc>
              <a:spcBef>
                <a:spcPts val="96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</a:pPr>
            <a:r>
              <a:rPr lang="en-US" sz="7200" u="sng">
                <a:solidFill>
                  <a:schemeClr val="accent2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https://www.yosenspace.com/posts/computer-science-game-trees.html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7200"/>
              <a:t>A* and heuristics: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7200" u="sng">
                <a:solidFill>
                  <a:schemeClr val="hlink"/>
                </a:solidFill>
                <a:hlinkClick r:id="rId12"/>
              </a:rPr>
              <a:t>http://www.briangrinstead.com/files/astar/</a:t>
            </a:r>
            <a:endParaRPr sz="7200"/>
          </a:p>
          <a:p>
            <a:pPr indent="0" lvl="0" marL="6858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7200"/>
              <a:t>Practice Exercises:	Chapter 4: # 4.1,  Chapter 6: # 6.1, 6.5</a:t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867" name="Google Shape;867;p30"/>
          <p:cNvSpPr txBox="1"/>
          <p:nvPr>
            <p:ph idx="12" type="sldNum"/>
          </p:nvPr>
        </p:nvSpPr>
        <p:spPr>
          <a:xfrm rot="-5400000">
            <a:off x="8227377" y="5885497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 Black"/>
              <a:buNone/>
            </a:pPr>
            <a:r>
              <a:rPr lang="en-US" sz="2400">
                <a:solidFill>
                  <a:srgbClr val="000000"/>
                </a:solidFill>
              </a:rPr>
              <a:t>Why Is It So Important?</a:t>
            </a:r>
            <a:endParaRPr/>
          </a:p>
        </p:txBody>
      </p:sp>
      <p:sp>
        <p:nvSpPr>
          <p:cNvPr id="223" name="Google Shape;223;p4"/>
          <p:cNvSpPr txBox="1"/>
          <p:nvPr>
            <p:ph idx="1" type="body"/>
          </p:nvPr>
        </p:nvSpPr>
        <p:spPr>
          <a:xfrm>
            <a:off x="457200" y="1981201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All engineering problems are optimizations!</a:t>
            </a:r>
            <a:endParaRPr/>
          </a:p>
          <a:p>
            <a:pPr indent="-182880" lvl="1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Design: architecture, software, robots, website, …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AI systems: industry, agriculture, military, finance, … </a:t>
            </a:r>
            <a:endParaRPr/>
          </a:p>
          <a:p>
            <a:pPr indent="-182880" lvl="1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For yourself: Getting good grades ☺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The key challenge is: How to represent them properly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For Search, you can represent your desires as the objective function</a:t>
            </a:r>
            <a:endParaRPr/>
          </a:p>
          <a:p>
            <a:pPr indent="-182880" lvl="1" marL="45720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Choice 1: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i="1" lang="en-US" sz="1800">
                <a:solidFill>
                  <a:srgbClr val="800000"/>
                </a:solidFill>
              </a:rPr>
              <a:t>x</a:t>
            </a:r>
            <a:r>
              <a:rPr lang="en-US" sz="1800">
                <a:solidFill>
                  <a:srgbClr val="800000"/>
                </a:solidFill>
              </a:rPr>
              <a:t> as a state</a:t>
            </a:r>
            <a:r>
              <a:rPr lang="en-US" sz="1800"/>
              <a:t>, F(x) as the “rewards” of states</a:t>
            </a:r>
            <a:endParaRPr/>
          </a:p>
          <a:p>
            <a:pPr indent="-182880" lvl="1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Choice 2: </a:t>
            </a:r>
            <a:r>
              <a:rPr lang="en-US" sz="1800">
                <a:solidFill>
                  <a:srgbClr val="800000"/>
                </a:solidFill>
              </a:rPr>
              <a:t>x as a path</a:t>
            </a:r>
            <a:r>
              <a:rPr lang="en-US" sz="1800"/>
              <a:t>, F(x) as the “rewards” of paths</a:t>
            </a:r>
            <a:endParaRPr/>
          </a:p>
          <a:p>
            <a:pPr indent="-182880" lvl="1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Degree of “goodness”: goal related, cost related, etc.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"/>
          <p:cNvSpPr txBox="1"/>
          <p:nvPr>
            <p:ph type="title"/>
          </p:nvPr>
        </p:nvSpPr>
        <p:spPr>
          <a:xfrm>
            <a:off x="457199" y="165047"/>
            <a:ext cx="8091889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 Black"/>
              <a:buNone/>
            </a:pPr>
            <a:r>
              <a:rPr lang="en-US">
                <a:solidFill>
                  <a:srgbClr val="000000"/>
                </a:solidFill>
              </a:rPr>
              <a:t>Represent Problems as Optimization</a:t>
            </a:r>
            <a:endParaRPr/>
          </a:p>
        </p:txBody>
      </p:sp>
      <p:sp>
        <p:nvSpPr>
          <p:cNvPr id="229" name="Google Shape;229;p5"/>
          <p:cNvSpPr txBox="1"/>
          <p:nvPr>
            <p:ph idx="1" type="body"/>
          </p:nvPr>
        </p:nvSpPr>
        <p:spPr>
          <a:xfrm>
            <a:off x="469900" y="4305301"/>
            <a:ext cx="8379326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How to represent this problem as an optimization problem?</a:t>
            </a:r>
            <a:endParaRPr/>
          </a:p>
          <a:p>
            <a:pPr indent="0" lvl="0" marL="0" rtl="0" algn="l">
              <a:spcBef>
                <a:spcPts val="97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x:   00, 01, 10, 11</a:t>
            </a:r>
            <a:endParaRPr/>
          </a:p>
          <a:p>
            <a:pPr indent="-182880" lvl="1" marL="457200" rtl="0" algn="l">
              <a:spcBef>
                <a:spcPts val="879"/>
              </a:spcBef>
              <a:spcAft>
                <a:spcPts val="0"/>
              </a:spcAft>
              <a:buSzPct val="100000"/>
              <a:buChar char="•"/>
            </a:pPr>
            <a:r>
              <a:rPr lang="en-US" sz="1800"/>
              <a:t>State: LeftRoom_RightRoom, (dirty=0, clean=1)</a:t>
            </a:r>
            <a:endParaRPr/>
          </a:p>
          <a:p>
            <a:pPr indent="0" lvl="0" marL="0" rtl="0" algn="l"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F(x)=x; “the cleaner the room, the higher F(x)”</a:t>
            </a:r>
            <a:endParaRPr/>
          </a:p>
        </p:txBody>
      </p:sp>
      <p:pic>
        <p:nvPicPr>
          <p:cNvPr id="230" name="Google Shape;2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1" y="1905001"/>
            <a:ext cx="6012947" cy="2060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>
                <a:solidFill>
                  <a:srgbClr val="000000"/>
                </a:solidFill>
              </a:rPr>
              <a:t>Representing as optimization</a:t>
            </a:r>
            <a:endParaRPr/>
          </a:p>
        </p:txBody>
      </p:sp>
      <p:sp>
        <p:nvSpPr>
          <p:cNvPr id="236" name="Google Shape;236;p6"/>
          <p:cNvSpPr txBox="1"/>
          <p:nvPr>
            <p:ph idx="1" type="body"/>
          </p:nvPr>
        </p:nvSpPr>
        <p:spPr>
          <a:xfrm>
            <a:off x="457200" y="1774927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Choice 1: x as a city</a:t>
            </a:r>
            <a:endParaRPr/>
          </a:p>
          <a:p>
            <a:pPr indent="-182880" lvl="1" marL="45720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F(x) is the distance from x to Budapest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Choice 2: x is a sequence of cities starting from Arad</a:t>
            </a:r>
            <a:endParaRPr/>
          </a:p>
          <a:p>
            <a:pPr indent="-182880" lvl="1" marL="45720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F(x) has a higher value if the path ends at Budapest</a:t>
            </a:r>
            <a:endParaRPr/>
          </a:p>
          <a:p>
            <a:pPr indent="-182880" lvl="1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What about “leads to Budapest”? What about the “cost”?</a:t>
            </a:r>
            <a:endParaRPr/>
          </a:p>
        </p:txBody>
      </p:sp>
      <p:pic>
        <p:nvPicPr>
          <p:cNvPr id="237" name="Google Shape;2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1225" y="4058099"/>
            <a:ext cx="4946317" cy="222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>
                <a:solidFill>
                  <a:srgbClr val="000000"/>
                </a:solidFill>
              </a:rPr>
              <a:t>Why is optimization so hard?</a:t>
            </a:r>
            <a:endParaRPr/>
          </a:p>
        </p:txBody>
      </p:sp>
      <p:pic>
        <p:nvPicPr>
          <p:cNvPr id="243" name="Google Shape;24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8298" r="8298" t="0"/>
          <a:stretch/>
        </p:blipFill>
        <p:spPr>
          <a:xfrm>
            <a:off x="457200" y="1752600"/>
            <a:ext cx="7620000" cy="437356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7"/>
          <p:cNvSpPr txBox="1"/>
          <p:nvPr/>
        </p:nvSpPr>
        <p:spPr>
          <a:xfrm>
            <a:off x="8019047" y="5098974"/>
            <a:ext cx="3850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245" name="Google Shape;245;p7"/>
          <p:cNvSpPr txBox="1"/>
          <p:nvPr/>
        </p:nvSpPr>
        <p:spPr>
          <a:xfrm>
            <a:off x="532482" y="2208500"/>
            <a:ext cx="7457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Black"/>
              <a:buNone/>
            </a:pPr>
            <a:r>
              <a:rPr lang="en-US">
                <a:solidFill>
                  <a:srgbClr val="000000"/>
                </a:solidFill>
              </a:rPr>
              <a:t>Why is it so hard?</a:t>
            </a:r>
            <a:endParaRPr/>
          </a:p>
        </p:txBody>
      </p:sp>
      <p:sp>
        <p:nvSpPr>
          <p:cNvPr id="251" name="Google Shape;251;p8"/>
          <p:cNvSpPr txBox="1"/>
          <p:nvPr>
            <p:ph idx="1" type="body"/>
          </p:nvPr>
        </p:nvSpPr>
        <p:spPr>
          <a:xfrm>
            <a:off x="457201" y="980502"/>
            <a:ext cx="8312226" cy="587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Which way to go next?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How much can you see? (local/partial vs global/complete sensors)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How many points can you remember (incremental)?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How small is your step? (not to skip x*)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How to get from one x to another (bound by actions)?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How well can you guess (the next x)?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What do you know about the function (continuous)?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How to check if you are done (avoid local extremes)?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Will the function F(x) change by itself (often does)?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How to design the objective function?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000">
                <a:solidFill>
                  <a:srgbClr val="FF0000"/>
                </a:solidFill>
              </a:rPr>
              <a:t>In AI, we call it the Representation Challenge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000">
                <a:solidFill>
                  <a:srgbClr val="FF0000"/>
                </a:solidFill>
              </a:rPr>
              <a:t>We still don’t have a general solution for all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sz="2000">
                <a:solidFill>
                  <a:srgbClr val="FF0000"/>
                </a:solidFill>
              </a:rPr>
              <a:t>We will illustrate all these using the following story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"/>
          <p:cNvSpPr txBox="1"/>
          <p:nvPr>
            <p:ph type="title"/>
          </p:nvPr>
        </p:nvSpPr>
        <p:spPr>
          <a:xfrm>
            <a:off x="457200" y="165047"/>
            <a:ext cx="7754368" cy="722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 Black"/>
              <a:buNone/>
            </a:pPr>
            <a:r>
              <a:rPr lang="en-US">
                <a:solidFill>
                  <a:srgbClr val="000000"/>
                </a:solidFill>
              </a:rPr>
              <a:t>Representation Challenge for AI</a:t>
            </a:r>
            <a:endParaRPr/>
          </a:p>
        </p:txBody>
      </p:sp>
      <p:sp>
        <p:nvSpPr>
          <p:cNvPr id="257" name="Google Shape;257;p9"/>
          <p:cNvSpPr txBox="1"/>
          <p:nvPr>
            <p:ph idx="1" type="body"/>
          </p:nvPr>
        </p:nvSpPr>
        <p:spPr>
          <a:xfrm>
            <a:off x="457200" y="194548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Why is “representation” so important?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A great example from Herbert A. Simon</a:t>
            </a:r>
            <a:endParaRPr/>
          </a:p>
          <a:p>
            <a:pPr indent="-182880" lvl="1" marL="45720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Game: Make a book of 15 from 9 cards</a:t>
            </a:r>
            <a:endParaRPr/>
          </a:p>
          <a:p>
            <a:pPr indent="-182880" lvl="1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Goal: first does wins (can you always win?)</a:t>
            </a:r>
            <a:endParaRPr/>
          </a:p>
          <a:p>
            <a:pPr indent="-182880" lvl="1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</a:rPr>
              <a:t>“The Science of the Artificial” p131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How to find a good representation</a:t>
            </a:r>
            <a:endParaRPr/>
          </a:p>
          <a:p>
            <a:pPr indent="-182880" lvl="1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is still an open challenge for AI</a:t>
            </a:r>
            <a:endParaRPr/>
          </a:p>
        </p:txBody>
      </p:sp>
      <p:pic>
        <p:nvPicPr>
          <p:cNvPr id="258" name="Google Shape;2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1833" y="1988632"/>
            <a:ext cx="1904486" cy="182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1684" y="5181601"/>
            <a:ext cx="935464" cy="701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9"/>
          <p:cNvGrpSpPr/>
          <p:nvPr/>
        </p:nvGrpSpPr>
        <p:grpSpPr>
          <a:xfrm>
            <a:off x="5486401" y="3962400"/>
            <a:ext cx="1995853" cy="1821368"/>
            <a:chOff x="5823777" y="3240560"/>
            <a:chExt cx="3078381" cy="3739109"/>
          </a:xfrm>
        </p:grpSpPr>
        <p:sp>
          <p:nvSpPr>
            <p:cNvPr id="261" name="Google Shape;261;p9"/>
            <p:cNvSpPr/>
            <p:nvPr/>
          </p:nvSpPr>
          <p:spPr>
            <a:xfrm>
              <a:off x="5823777" y="3240560"/>
              <a:ext cx="3078381" cy="373910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2700">
              <a:solidFill>
                <a:srgbClr val="7777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9999" rotWithShape="0" algn="bl" dist="23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2" name="Google Shape;262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15472" y="3515271"/>
              <a:ext cx="2318730" cy="30697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AI Spring 2015">
  <a:themeElements>
    <a:clrScheme name="Custom 3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s561">
  <a:themeElements>
    <a:clrScheme name="Custom 3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2014-08-23T20:52:29Z</dcterms:created>
  <dc:creator>Sheila Tejada</dc:creator>
</cp:coreProperties>
</file>